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55"/>
  </p:notesMasterIdLst>
  <p:sldIdLst>
    <p:sldId id="256" r:id="rId3"/>
    <p:sldId id="905" r:id="rId4"/>
    <p:sldId id="907" r:id="rId5"/>
    <p:sldId id="901" r:id="rId6"/>
    <p:sldId id="899" r:id="rId7"/>
    <p:sldId id="900" r:id="rId8"/>
    <p:sldId id="893" r:id="rId9"/>
    <p:sldId id="906" r:id="rId10"/>
    <p:sldId id="923" r:id="rId11"/>
    <p:sldId id="740" r:id="rId12"/>
    <p:sldId id="886" r:id="rId13"/>
    <p:sldId id="915" r:id="rId14"/>
    <p:sldId id="937" r:id="rId15"/>
    <p:sldId id="938" r:id="rId16"/>
    <p:sldId id="924" r:id="rId17"/>
    <p:sldId id="887" r:id="rId18"/>
    <p:sldId id="918" r:id="rId19"/>
    <p:sldId id="920" r:id="rId20"/>
    <p:sldId id="919" r:id="rId21"/>
    <p:sldId id="929" r:id="rId22"/>
    <p:sldId id="935" r:id="rId23"/>
    <p:sldId id="939" r:id="rId24"/>
    <p:sldId id="891" r:id="rId25"/>
    <p:sldId id="931" r:id="rId26"/>
    <p:sldId id="932" r:id="rId27"/>
    <p:sldId id="921" r:id="rId28"/>
    <p:sldId id="933" r:id="rId29"/>
    <p:sldId id="902" r:id="rId30"/>
    <p:sldId id="925" r:id="rId31"/>
    <p:sldId id="903" r:id="rId32"/>
    <p:sldId id="257" r:id="rId33"/>
    <p:sldId id="889" r:id="rId34"/>
    <p:sldId id="895" r:id="rId35"/>
    <p:sldId id="890" r:id="rId36"/>
    <p:sldId id="896" r:id="rId37"/>
    <p:sldId id="908" r:id="rId38"/>
    <p:sldId id="260" r:id="rId39"/>
    <p:sldId id="737" r:id="rId40"/>
    <p:sldId id="868" r:id="rId41"/>
    <p:sldId id="898" r:id="rId42"/>
    <p:sldId id="748" r:id="rId43"/>
    <p:sldId id="922" r:id="rId44"/>
    <p:sldId id="885" r:id="rId45"/>
    <p:sldId id="904" r:id="rId46"/>
    <p:sldId id="912" r:id="rId47"/>
    <p:sldId id="867" r:id="rId48"/>
    <p:sldId id="338" r:id="rId49"/>
    <p:sldId id="909" r:id="rId50"/>
    <p:sldId id="884" r:id="rId51"/>
    <p:sldId id="672" r:id="rId52"/>
    <p:sldId id="723" r:id="rId53"/>
    <p:sldId id="434"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201"/>
    <a:srgbClr val="FB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p:restoredTop sz="86986"/>
  </p:normalViewPr>
  <p:slideViewPr>
    <p:cSldViewPr snapToGrid="0" snapToObjects="1">
      <p:cViewPr varScale="1">
        <p:scale>
          <a:sx n="131" d="100"/>
          <a:sy n="131" d="100"/>
        </p:scale>
        <p:origin x="1160"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21</a:t>
            </a:fld>
            <a:endParaRPr lang="en-US"/>
          </a:p>
        </p:txBody>
      </p:sp>
    </p:spTree>
    <p:extLst>
      <p:ext uri="{BB962C8B-B14F-4D97-AF65-F5344CB8AC3E}">
        <p14:creationId xmlns:p14="http://schemas.microsoft.com/office/powerpoint/2010/main" val="186370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23</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24</a:t>
            </a:fld>
            <a:endParaRPr lang="en-US"/>
          </a:p>
        </p:txBody>
      </p:sp>
    </p:spTree>
    <p:extLst>
      <p:ext uri="{BB962C8B-B14F-4D97-AF65-F5344CB8AC3E}">
        <p14:creationId xmlns:p14="http://schemas.microsoft.com/office/powerpoint/2010/main" val="171149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1216429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26</a:t>
            </a:fld>
            <a:endParaRPr lang="en-US"/>
          </a:p>
        </p:txBody>
      </p:sp>
    </p:spTree>
    <p:extLst>
      <p:ext uri="{BB962C8B-B14F-4D97-AF65-F5344CB8AC3E}">
        <p14:creationId xmlns:p14="http://schemas.microsoft.com/office/powerpoint/2010/main" val="2953068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27</a:t>
            </a:fld>
            <a:endParaRPr lang="en-US"/>
          </a:p>
        </p:txBody>
      </p:sp>
    </p:spTree>
    <p:extLst>
      <p:ext uri="{BB962C8B-B14F-4D97-AF65-F5344CB8AC3E}">
        <p14:creationId xmlns:p14="http://schemas.microsoft.com/office/powerpoint/2010/main" val="3083195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31</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35</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37</a:t>
            </a:fld>
            <a:endParaRPr lang="en-US"/>
          </a:p>
        </p:txBody>
      </p:sp>
    </p:spTree>
    <p:extLst>
      <p:ext uri="{BB962C8B-B14F-4D97-AF65-F5344CB8AC3E}">
        <p14:creationId xmlns:p14="http://schemas.microsoft.com/office/powerpoint/2010/main" val="2223935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42</a:t>
            </a:fld>
            <a:endParaRPr lang="en-US"/>
          </a:p>
        </p:txBody>
      </p:sp>
    </p:spTree>
    <p:extLst>
      <p:ext uri="{BB962C8B-B14F-4D97-AF65-F5344CB8AC3E}">
        <p14:creationId xmlns:p14="http://schemas.microsoft.com/office/powerpoint/2010/main" val="3739087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3</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45</a:t>
            </a:fld>
            <a:endParaRPr lang="en-US"/>
          </a:p>
        </p:txBody>
      </p:sp>
    </p:spTree>
    <p:extLst>
      <p:ext uri="{BB962C8B-B14F-4D97-AF65-F5344CB8AC3E}">
        <p14:creationId xmlns:p14="http://schemas.microsoft.com/office/powerpoint/2010/main" val="2246714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48</a:t>
            </a:fld>
            <a:endParaRPr lang="en-US"/>
          </a:p>
        </p:txBody>
      </p:sp>
    </p:spTree>
    <p:extLst>
      <p:ext uri="{BB962C8B-B14F-4D97-AF65-F5344CB8AC3E}">
        <p14:creationId xmlns:p14="http://schemas.microsoft.com/office/powerpoint/2010/main" val="1645269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49</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8</a:t>
            </a:fld>
            <a:endParaRPr lang="en-US"/>
          </a:p>
        </p:txBody>
      </p:sp>
    </p:spTree>
    <p:extLst>
      <p:ext uri="{BB962C8B-B14F-4D97-AF65-F5344CB8AC3E}">
        <p14:creationId xmlns:p14="http://schemas.microsoft.com/office/powerpoint/2010/main" val="380226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9</a:t>
            </a:fld>
            <a:endParaRPr lang="en-US"/>
          </a:p>
        </p:txBody>
      </p:sp>
    </p:spTree>
    <p:extLst>
      <p:ext uri="{BB962C8B-B14F-4D97-AF65-F5344CB8AC3E}">
        <p14:creationId xmlns:p14="http://schemas.microsoft.com/office/powerpoint/2010/main" val="67729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10</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12</a:t>
            </a:fld>
            <a:endParaRPr lang="en-US"/>
          </a:p>
        </p:txBody>
      </p:sp>
    </p:spTree>
    <p:extLst>
      <p:ext uri="{BB962C8B-B14F-4D97-AF65-F5344CB8AC3E}">
        <p14:creationId xmlns:p14="http://schemas.microsoft.com/office/powerpoint/2010/main" val="2247910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13</a:t>
            </a:fld>
            <a:endParaRPr lang="en-US"/>
          </a:p>
        </p:txBody>
      </p:sp>
    </p:spTree>
    <p:extLst>
      <p:ext uri="{BB962C8B-B14F-4D97-AF65-F5344CB8AC3E}">
        <p14:creationId xmlns:p14="http://schemas.microsoft.com/office/powerpoint/2010/main" val="376081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14</a:t>
            </a:fld>
            <a:endParaRPr lang="en-US"/>
          </a:p>
        </p:txBody>
      </p:sp>
    </p:spTree>
    <p:extLst>
      <p:ext uri="{BB962C8B-B14F-4D97-AF65-F5344CB8AC3E}">
        <p14:creationId xmlns:p14="http://schemas.microsoft.com/office/powerpoint/2010/main" val="3722834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15</a:t>
            </a:fld>
            <a:endParaRPr lang="en-US"/>
          </a:p>
        </p:txBody>
      </p:sp>
    </p:spTree>
    <p:extLst>
      <p:ext uri="{BB962C8B-B14F-4D97-AF65-F5344CB8AC3E}">
        <p14:creationId xmlns:p14="http://schemas.microsoft.com/office/powerpoint/2010/main" val="189893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11/7/22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11/7/22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 Id="rId4" Type="http://schemas.openxmlformats.org/officeDocument/2006/relationships/image" Target="../media/image27.emf"/></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4.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rmAutofit fontScale="90000"/>
          </a:bodyPr>
          <a:lstStyle/>
          <a:p>
            <a:r>
              <a:rPr lang="en-US" i="1" dirty="0">
                <a:latin typeface="Optima" panose="02000503060000020004" pitchFamily="2" charset="0"/>
                <a:cs typeface="Arial" panose="020B0604020202020204" pitchFamily="34" charset="0"/>
              </a:rPr>
              <a:t>The genetic legacy of the deliberate introduction of Pacific oysters</a:t>
            </a:r>
            <a:endParaRPr lang="en-US" sz="1650" i="1" dirty="0">
              <a:latin typeface="Optima" panose="02000503060000020004" pitchFamily="2"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97319" y="1541638"/>
            <a:ext cx="3219264" cy="1241822"/>
          </a:xfrm>
        </p:spPr>
        <p:txBody>
          <a:bodyPr>
            <a:normAutofit/>
          </a:bodyPr>
          <a:lstStyle/>
          <a:p>
            <a:r>
              <a:rPr lang="en-US" sz="2800" dirty="0">
                <a:latin typeface="Optima" panose="02000503060000020004" pitchFamily="2" charset="0"/>
                <a:cs typeface="Arial" panose="020B0604020202020204" pitchFamily="34" charset="0"/>
              </a:rPr>
              <a:t>Erik Sotka </a:t>
            </a:r>
          </a:p>
          <a:p>
            <a:r>
              <a:rPr lang="en-US" sz="2800" dirty="0">
                <a:latin typeface="Optima" panose="02000503060000020004" pitchFamily="2" charset="0"/>
                <a:cs typeface="Arial" panose="020B0604020202020204" pitchFamily="34" charset="0"/>
              </a:rPr>
              <a:t>Allan Strand</a:t>
            </a:r>
            <a:endParaRPr lang="en-US" sz="2800" baseline="30000"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524401" y="1289051"/>
            <a:ext cx="4829891" cy="3355939"/>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246769"/>
          </a:xfrm>
          <a:prstGeom prst="rect">
            <a:avLst/>
          </a:prstGeom>
          <a:noFill/>
        </p:spPr>
        <p:txBody>
          <a:bodyPr wrap="square" rtlCol="0">
            <a:spAutoFit/>
          </a:bodyPr>
          <a:lstStyle/>
          <a:p>
            <a:r>
              <a:rPr lang="en-US" sz="1400" b="0" i="0" u="none" strike="noStrike" dirty="0">
                <a:solidFill>
                  <a:schemeClr val="tx1">
                    <a:lumMod val="65000"/>
                    <a:lumOff val="35000"/>
                  </a:schemeClr>
                </a:solidFill>
                <a:effectLst/>
                <a:latin typeface="Optima" panose="02000503060000020004" pitchFamily="2" charset="0"/>
              </a:rPr>
              <a:t>Ryan Carnegie, Jim Carlton, Lucia Couceiro, Jeff Crooks, </a:t>
            </a:r>
            <a:r>
              <a:rPr lang="en-US" sz="1400" b="0" i="0" u="none" strike="noStrike" dirty="0" err="1">
                <a:solidFill>
                  <a:schemeClr val="tx1">
                    <a:lumMod val="65000"/>
                    <a:lumOff val="35000"/>
                  </a:schemeClr>
                </a:solidFill>
                <a:effectLst/>
                <a:latin typeface="Optima" panose="02000503060000020004" pitchFamily="2" charset="0"/>
              </a:rPr>
              <a:t>Hikaru</a:t>
            </a:r>
            <a:r>
              <a:rPr lang="en-US" sz="1400" b="0" i="0" u="none" strike="noStrike" dirty="0">
                <a:solidFill>
                  <a:schemeClr val="tx1">
                    <a:lumMod val="65000"/>
                    <a:lumOff val="35000"/>
                  </a:schemeClr>
                </a:solidFill>
                <a:effectLst/>
                <a:latin typeface="Optima" panose="02000503060000020004" pitchFamily="2" charset="0"/>
              </a:rPr>
              <a:t> Endo, Hilary Heyford, Masakazu Hori, </a:t>
            </a:r>
            <a:r>
              <a:rPr lang="en-US" sz="1400" b="0" i="0" u="none" strike="noStrike" dirty="0" err="1">
                <a:solidFill>
                  <a:schemeClr val="tx1">
                    <a:lumMod val="65000"/>
                    <a:lumOff val="35000"/>
                  </a:schemeClr>
                </a:solidFill>
                <a:effectLst/>
                <a:latin typeface="Optima" panose="02000503060000020004" pitchFamily="2" charset="0"/>
              </a:rPr>
              <a:t>Mits</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Kamiya</a:t>
            </a:r>
            <a:r>
              <a:rPr lang="en-US" sz="1400" b="0" i="0" u="none" strike="noStrike" dirty="0">
                <a:solidFill>
                  <a:schemeClr val="tx1">
                    <a:lumMod val="65000"/>
                    <a:lumOff val="35000"/>
                  </a:schemeClr>
                </a:solidFill>
                <a:effectLst/>
                <a:latin typeface="Optima" panose="02000503060000020004" pitchFamily="2" charset="0"/>
              </a:rPr>
              <a:t>, Gen </a:t>
            </a:r>
            <a:r>
              <a:rPr lang="en-US" sz="1400" b="0" i="0" u="none" strike="noStrike" dirty="0" err="1">
                <a:solidFill>
                  <a:schemeClr val="tx1">
                    <a:lumMod val="65000"/>
                    <a:lumOff val="35000"/>
                  </a:schemeClr>
                </a:solidFill>
                <a:effectLst/>
                <a:latin typeface="Optima" panose="02000503060000020004" pitchFamily="2" charset="0"/>
              </a:rPr>
              <a:t>Kanaya</a:t>
            </a:r>
            <a:r>
              <a:rPr lang="en-US" sz="1400" b="0" i="0" u="none" strike="noStrike" dirty="0">
                <a:solidFill>
                  <a:schemeClr val="tx1">
                    <a:lumMod val="65000"/>
                    <a:lumOff val="35000"/>
                  </a:schemeClr>
                </a:solidFill>
                <a:effectLst/>
                <a:latin typeface="Optima" panose="02000503060000020004" pitchFamily="2" charset="0"/>
              </a:rPr>
              <a:t>, Judith </a:t>
            </a:r>
            <a:r>
              <a:rPr lang="en-US" sz="1400" b="0" i="0" u="none" strike="noStrike" dirty="0" err="1">
                <a:solidFill>
                  <a:schemeClr val="tx1">
                    <a:lumMod val="65000"/>
                    <a:lumOff val="35000"/>
                  </a:schemeClr>
                </a:solidFill>
                <a:effectLst/>
                <a:latin typeface="Optima" panose="02000503060000020004" pitchFamily="2" charset="0"/>
              </a:rPr>
              <a:t>Kochmann</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Kun-Seop</a:t>
            </a:r>
            <a:r>
              <a:rPr lang="en-US" sz="1400" b="0" i="0" u="none" strike="noStrike" dirty="0">
                <a:solidFill>
                  <a:schemeClr val="tx1">
                    <a:lumMod val="65000"/>
                    <a:lumOff val="35000"/>
                  </a:schemeClr>
                </a:solidFill>
                <a:effectLst/>
                <a:latin typeface="Optima" panose="02000503060000020004" pitchFamily="2" charset="0"/>
              </a:rPr>
              <a:t> Lee, Lauren Lees, Hannah Miller, Massa </a:t>
            </a:r>
            <a:r>
              <a:rPr lang="en-US" sz="1400" b="0" i="0" u="none" strike="noStrike" dirty="0" err="1">
                <a:solidFill>
                  <a:schemeClr val="tx1">
                    <a:lumMod val="65000"/>
                    <a:lumOff val="35000"/>
                  </a:schemeClr>
                </a:solidFill>
                <a:effectLst/>
                <a:latin typeface="Optima" panose="02000503060000020004" pitchFamily="2" charset="0"/>
              </a:rPr>
              <a:t>Nakaoka</a:t>
            </a:r>
            <a:r>
              <a:rPr lang="en-US" sz="1400" b="0" i="0" u="none" strike="noStrike" dirty="0">
                <a:solidFill>
                  <a:schemeClr val="tx1">
                    <a:lumMod val="65000"/>
                    <a:lumOff val="35000"/>
                  </a:schemeClr>
                </a:solidFill>
                <a:effectLst/>
                <a:latin typeface="Optima" panose="02000503060000020004" pitchFamily="2" charset="0"/>
              </a:rPr>
              <a:t>, Eric </a:t>
            </a:r>
            <a:r>
              <a:rPr lang="en-US" sz="1400" b="0" i="0" u="none" strike="noStrike" dirty="0" err="1">
                <a:solidFill>
                  <a:schemeClr val="tx1">
                    <a:lumMod val="65000"/>
                    <a:lumOff val="35000"/>
                  </a:schemeClr>
                </a:solidFill>
                <a:effectLst/>
                <a:latin typeface="Optima" panose="02000503060000020004" pitchFamily="2" charset="0"/>
              </a:rPr>
              <a:t>Pante</a:t>
            </a:r>
            <a:r>
              <a:rPr lang="en-US" sz="1400" b="0" i="0" u="none" strike="noStrike" dirty="0">
                <a:solidFill>
                  <a:schemeClr val="tx1">
                    <a:lumMod val="65000"/>
                    <a:lumOff val="35000"/>
                  </a:schemeClr>
                </a:solidFill>
                <a:effectLst/>
                <a:latin typeface="Optima" panose="02000503060000020004" pitchFamily="2" charset="0"/>
              </a:rPr>
              <a:t>, Jennifer </a:t>
            </a:r>
            <a:r>
              <a:rPr lang="en-US" sz="1400" b="0" i="0" u="none" strike="noStrike" dirty="0" err="1">
                <a:solidFill>
                  <a:schemeClr val="tx1">
                    <a:lumMod val="65000"/>
                    <a:lumOff val="35000"/>
                  </a:schemeClr>
                </a:solidFill>
                <a:effectLst/>
                <a:latin typeface="Optima" panose="02000503060000020004" pitchFamily="2" charset="0"/>
              </a:rPr>
              <a:t>Ruesink</a:t>
            </a:r>
            <a:r>
              <a:rPr lang="en-US" sz="1400" b="0" i="0" u="none" strike="noStrike" dirty="0">
                <a:solidFill>
                  <a:schemeClr val="tx1">
                    <a:lumMod val="65000"/>
                    <a:lumOff val="35000"/>
                  </a:schemeClr>
                </a:solidFill>
                <a:effectLst/>
                <a:latin typeface="Optima" panose="02000503060000020004" pitchFamily="2" charset="0"/>
              </a:rPr>
              <a:t>, Evangelina </a:t>
            </a:r>
            <a:r>
              <a:rPr lang="en-US" sz="1400" b="0" i="0" u="none" strike="noStrike" dirty="0" err="1">
                <a:solidFill>
                  <a:schemeClr val="tx1">
                    <a:lumMod val="65000"/>
                    <a:lumOff val="35000"/>
                  </a:schemeClr>
                </a:solidFill>
                <a:effectLst/>
                <a:latin typeface="Optima" panose="02000503060000020004" pitchFamily="2" charset="0"/>
              </a:rPr>
              <a:t>Schwindt</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Åsa</a:t>
            </a:r>
            <a:r>
              <a:rPr lang="en-US" sz="1400" b="0" i="0" u="none" strike="noStrike" dirty="0">
                <a:solidFill>
                  <a:schemeClr val="tx1">
                    <a:lumMod val="65000"/>
                    <a:lumOff val="35000"/>
                  </a:schemeClr>
                </a:solidFill>
                <a:effectLst/>
                <a:latin typeface="Optima" panose="02000503060000020004" pitchFamily="2" charset="0"/>
              </a:rPr>
              <a:t> Strand, Richard Taylor, </a:t>
            </a:r>
            <a:r>
              <a:rPr lang="en-US" sz="1400" b="0" i="0" u="none" strike="noStrike" dirty="0" err="1">
                <a:solidFill>
                  <a:schemeClr val="tx1">
                    <a:lumMod val="65000"/>
                    <a:lumOff val="35000"/>
                  </a:schemeClr>
                </a:solidFill>
                <a:effectLst/>
                <a:latin typeface="Optima" panose="02000503060000020004" pitchFamily="2" charset="0"/>
              </a:rPr>
              <a:t>Ryuta</a:t>
            </a:r>
            <a:r>
              <a:rPr lang="en-US" sz="1400" b="0" i="0" u="none" strike="noStrike" dirty="0">
                <a:solidFill>
                  <a:schemeClr val="tx1">
                    <a:lumMod val="65000"/>
                    <a:lumOff val="35000"/>
                  </a:schemeClr>
                </a:solidFill>
                <a:effectLst/>
                <a:latin typeface="Optima" panose="02000503060000020004" pitchFamily="2" charset="0"/>
              </a:rPr>
              <a:t> Terada, Martin Thiel, </a:t>
            </a:r>
            <a:r>
              <a:rPr lang="en-US" sz="1400" b="0" i="0" u="none" strike="noStrike" dirty="0" err="1">
                <a:solidFill>
                  <a:schemeClr val="tx1">
                    <a:lumMod val="65000"/>
                    <a:lumOff val="35000"/>
                  </a:schemeClr>
                </a:solidFill>
                <a:effectLst/>
                <a:latin typeface="Optima" panose="02000503060000020004" pitchFamily="2" charset="0"/>
              </a:rPr>
              <a:t>Takefumi</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Yorisue</a:t>
            </a:r>
            <a:r>
              <a:rPr lang="en-US" sz="1400" b="0" i="0" u="none" strike="noStrike" dirty="0">
                <a:solidFill>
                  <a:schemeClr val="tx1">
                    <a:lumMod val="65000"/>
                    <a:lumOff val="35000"/>
                  </a:schemeClr>
                </a:solidFill>
                <a:effectLst/>
                <a:latin typeface="Optima" panose="02000503060000020004" pitchFamily="2" charset="0"/>
              </a:rPr>
              <a:t>, Danielle </a:t>
            </a:r>
            <a:r>
              <a:rPr lang="en-US" sz="1400" b="0" i="0" u="none" strike="noStrike" dirty="0" err="1">
                <a:solidFill>
                  <a:schemeClr val="tx1">
                    <a:lumMod val="65000"/>
                    <a:lumOff val="35000"/>
                  </a:schemeClr>
                </a:solidFill>
                <a:effectLst/>
                <a:latin typeface="Optima" panose="02000503060000020004" pitchFamily="2" charset="0"/>
              </a:rPr>
              <a:t>Zacherl</a:t>
            </a:r>
            <a:endParaRPr lang="en-US" sz="1400" dirty="0">
              <a:solidFill>
                <a:schemeClr val="tx1">
                  <a:lumMod val="65000"/>
                  <a:lumOff val="35000"/>
                </a:schemeClr>
              </a:solidFill>
              <a:latin typeface="Optima" panose="02000503060000020004" pitchFamily="2"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091464" y="3036048"/>
            <a:ext cx="1851669" cy="1884155"/>
          </a:xfrm>
          <a:prstGeom prst="rect">
            <a:avLst/>
          </a:prstGeom>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2988909" y="-90854"/>
            <a:ext cx="5859932" cy="2653094"/>
          </a:xfrm>
          <a:prstGeom prst="rect">
            <a:avLst/>
          </a:prstGeom>
          <a:ln>
            <a:noFill/>
          </a:ln>
        </p:spPr>
      </p:pic>
      <p:sp>
        <p:nvSpPr>
          <p:cNvPr id="2" name="TextBox 1">
            <a:extLst>
              <a:ext uri="{FF2B5EF4-FFF2-40B4-BE49-F238E27FC236}">
                <a16:creationId xmlns:a16="http://schemas.microsoft.com/office/drawing/2014/main" id="{7F473B33-D7ED-6A2E-BE73-AD9175B0C09B}"/>
              </a:ext>
            </a:extLst>
          </p:cNvPr>
          <p:cNvSpPr txBox="1"/>
          <p:nvPr/>
        </p:nvSpPr>
        <p:spPr>
          <a:xfrm>
            <a:off x="155179" y="649319"/>
            <a:ext cx="3558012"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41 populations (n ~ 20)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20 native (Korea, Japan)</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21 non-native (Europe, Western US, Chile, Argentina, NZ)</a:t>
            </a:r>
          </a:p>
          <a:p>
            <a:pPr marL="742950" lvl="1"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Dataset: 726 individuals from 7046 loci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30408" b="3038"/>
          <a:stretch/>
        </p:blipFill>
        <p:spPr>
          <a:xfrm>
            <a:off x="5369798" y="2469605"/>
            <a:ext cx="3121060"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238740" y="2995638"/>
            <a:ext cx="2155648" cy="1497802"/>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050835" cy="584775"/>
          </a:xfrm>
          <a:prstGeom prst="rect">
            <a:avLst/>
          </a:prstGeom>
          <a:noFill/>
        </p:spPr>
        <p:txBody>
          <a:bodyPr wrap="none" rtlCol="0">
            <a:spAutoFit/>
          </a:bodyPr>
          <a:lstStyle/>
          <a:p>
            <a:r>
              <a:rPr lang="en-US" sz="3200" i="1" dirty="0">
                <a:latin typeface="Optima" panose="02000503060000020004" pitchFamily="2" charset="0"/>
              </a:rPr>
              <a:t>Sampling design</a:t>
            </a:r>
          </a:p>
        </p:txBody>
      </p:sp>
      <p:sp>
        <p:nvSpPr>
          <p:cNvPr id="13" name="Oval 12">
            <a:extLst>
              <a:ext uri="{FF2B5EF4-FFF2-40B4-BE49-F238E27FC236}">
                <a16:creationId xmlns:a16="http://schemas.microsoft.com/office/drawing/2014/main" id="{0C14F903-5CBF-6383-0D63-96E56373B551}"/>
              </a:ext>
            </a:extLst>
          </p:cNvPr>
          <p:cNvSpPr/>
          <p:nvPr/>
        </p:nvSpPr>
        <p:spPr>
          <a:xfrm>
            <a:off x="4845728" y="2088869"/>
            <a:ext cx="60291" cy="6029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2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D48AC-9986-DCE9-5B3D-1C3F4CFE6FA5}"/>
              </a:ext>
            </a:extLst>
          </p:cNvPr>
          <p:cNvPicPr>
            <a:picLocks noChangeAspect="1"/>
          </p:cNvPicPr>
          <p:nvPr/>
        </p:nvPicPr>
        <p:blipFill>
          <a:blip r:embed="rId2"/>
          <a:stretch>
            <a:fillRect/>
          </a:stretch>
        </p:blipFill>
        <p:spPr>
          <a:xfrm>
            <a:off x="69162" y="1"/>
            <a:ext cx="4360268" cy="5115530"/>
          </a:xfrm>
          <a:prstGeom prst="rect">
            <a:avLst/>
          </a:prstGeom>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561368" y="1060918"/>
            <a:ext cx="1311048"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0" y="2379325"/>
            <a:ext cx="1072705"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494986"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Hiroshima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763860" y="1466594"/>
            <a:ext cx="4053646" cy="3609608"/>
          </a:xfrm>
          <a:prstGeom prst="rect">
            <a:avLst/>
          </a:prstGeom>
        </p:spPr>
      </p:pic>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Optima" panose="02000503060000020004" pitchFamily="2" charset="0"/>
                <a:cs typeface="Arial" panose="020B0604020202020204" pitchFamily="34" charset="0"/>
              </a:rPr>
              <a:t>colors based on Genetic PC1</a:t>
            </a:r>
            <a:endParaRPr lang="en-US" sz="1200" dirty="0">
              <a:latin typeface="Optima" panose="02000503060000020004" pitchFamily="2" charset="0"/>
            </a:endParaRPr>
          </a:p>
        </p:txBody>
      </p:sp>
      <p:sp>
        <p:nvSpPr>
          <p:cNvPr id="5" name="TextBox 4">
            <a:extLst>
              <a:ext uri="{FF2B5EF4-FFF2-40B4-BE49-F238E27FC236}">
                <a16:creationId xmlns:a16="http://schemas.microsoft.com/office/drawing/2014/main" id="{A40F037E-6539-853C-B99D-0BB534149CBC}"/>
              </a:ext>
            </a:extLst>
          </p:cNvPr>
          <p:cNvSpPr txBox="1"/>
          <p:nvPr/>
        </p:nvSpPr>
        <p:spPr>
          <a:xfrm>
            <a:off x="5198203" y="4541855"/>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4468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27CE5-CD4E-353A-4E3A-8C58CE171D56}"/>
              </a:ext>
            </a:extLst>
          </p:cNvPr>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220937" y="189161"/>
            <a:ext cx="4870953" cy="5191124"/>
          </a:xfrm>
          <a:prstGeom prst="rect">
            <a:avLst/>
          </a:prstGeom>
        </p:spPr>
      </p:pic>
      <p:pic>
        <p:nvPicPr>
          <p:cNvPr id="9" name="Picture 8">
            <a:extLst>
              <a:ext uri="{FF2B5EF4-FFF2-40B4-BE49-F238E27FC236}">
                <a16:creationId xmlns:a16="http://schemas.microsoft.com/office/drawing/2014/main" id="{79808C44-9CA2-466B-6CA9-D5989A5567FD}"/>
              </a:ext>
            </a:extLst>
          </p:cNvPr>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3740014" y="1799269"/>
            <a:ext cx="877289" cy="2944257"/>
          </a:xfrm>
          <a:prstGeom prst="rect">
            <a:avLst/>
          </a:prstGeom>
        </p:spPr>
      </p:pic>
      <p:sp>
        <p:nvSpPr>
          <p:cNvPr id="10" name="TextBox 9">
            <a:extLst>
              <a:ext uri="{FF2B5EF4-FFF2-40B4-BE49-F238E27FC236}">
                <a16:creationId xmlns:a16="http://schemas.microsoft.com/office/drawing/2014/main" id="{3E6F93D3-5ECE-072A-D339-96C7E4AA41BE}"/>
              </a:ext>
            </a:extLst>
          </p:cNvPr>
          <p:cNvSpPr txBox="1"/>
          <p:nvPr/>
        </p:nvSpPr>
        <p:spPr>
          <a:xfrm rot="20577887">
            <a:off x="3247016" y="1295218"/>
            <a:ext cx="1016861"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Hokkaido</a:t>
            </a:r>
          </a:p>
        </p:txBody>
      </p:sp>
      <p:sp>
        <p:nvSpPr>
          <p:cNvPr id="11" name="TextBox 10">
            <a:extLst>
              <a:ext uri="{FF2B5EF4-FFF2-40B4-BE49-F238E27FC236}">
                <a16:creationId xmlns:a16="http://schemas.microsoft.com/office/drawing/2014/main" id="{4935D9B0-BA18-5BAC-327F-3652DDC99B48}"/>
              </a:ext>
            </a:extLst>
          </p:cNvPr>
          <p:cNvSpPr txBox="1"/>
          <p:nvPr/>
        </p:nvSpPr>
        <p:spPr>
          <a:xfrm rot="17372116">
            <a:off x="2774032" y="2163038"/>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2" name="TextBox 11">
            <a:extLst>
              <a:ext uri="{FF2B5EF4-FFF2-40B4-BE49-F238E27FC236}">
                <a16:creationId xmlns:a16="http://schemas.microsoft.com/office/drawing/2014/main" id="{86424603-1003-9708-55F0-BF7473C1A5AE}"/>
              </a:ext>
            </a:extLst>
          </p:cNvPr>
          <p:cNvSpPr txBox="1"/>
          <p:nvPr/>
        </p:nvSpPr>
        <p:spPr>
          <a:xfrm rot="20882476">
            <a:off x="2052318" y="2687399"/>
            <a:ext cx="1021429"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Hiroshima</a:t>
            </a:r>
          </a:p>
        </p:txBody>
      </p:sp>
      <p:pic>
        <p:nvPicPr>
          <p:cNvPr id="4" name="Picture 3">
            <a:extLst>
              <a:ext uri="{FF2B5EF4-FFF2-40B4-BE49-F238E27FC236}">
                <a16:creationId xmlns:a16="http://schemas.microsoft.com/office/drawing/2014/main" id="{30DC46E9-8629-39D2-72EB-B646C4A63A0C}"/>
              </a:ext>
            </a:extLst>
          </p:cNvPr>
          <p:cNvPicPr>
            <a:picLocks noChangeAspect="1"/>
          </p:cNvPicPr>
          <p:nvPr/>
        </p:nvPicPr>
        <p:blipFill>
          <a:blip r:embed="rId4"/>
          <a:stretch>
            <a:fillRect/>
          </a:stretch>
        </p:blipFill>
        <p:spPr>
          <a:xfrm>
            <a:off x="4763860" y="1466594"/>
            <a:ext cx="4053646" cy="3609608"/>
          </a:xfrm>
          <a:prstGeom prst="rect">
            <a:avLst/>
          </a:prstGeom>
        </p:spPr>
      </p:pic>
    </p:spTree>
    <p:extLst>
      <p:ext uri="{BB962C8B-B14F-4D97-AF65-F5344CB8AC3E}">
        <p14:creationId xmlns:p14="http://schemas.microsoft.com/office/powerpoint/2010/main" val="383168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1537409" y="245435"/>
            <a:ext cx="6245382" cy="857250"/>
          </a:xfrm>
        </p:spPr>
        <p:txBody>
          <a:bodyPr>
            <a:noAutofit/>
          </a:bodyPr>
          <a:lstStyle/>
          <a:p>
            <a:pPr algn="l"/>
            <a:r>
              <a:rPr lang="en-US" sz="2800" i="1" dirty="0">
                <a:latin typeface="Optima" panose="02000503060000020004" pitchFamily="2" charset="0"/>
                <a:cs typeface="Arial" panose="020B0604020202020204" pitchFamily="34" charset="0"/>
              </a:rPr>
              <a:t>Genetic PC1 correlates with sea surface temperature (SST)</a:t>
            </a:r>
          </a:p>
        </p:txBody>
      </p:sp>
      <p:pic>
        <p:nvPicPr>
          <p:cNvPr id="4" name="Picture 3">
            <a:extLst>
              <a:ext uri="{FF2B5EF4-FFF2-40B4-BE49-F238E27FC236}">
                <a16:creationId xmlns:a16="http://schemas.microsoft.com/office/drawing/2014/main" id="{30DC46E9-8629-39D2-72EB-B646C4A63A0C}"/>
              </a:ext>
            </a:extLst>
          </p:cNvPr>
          <p:cNvPicPr>
            <a:picLocks noChangeAspect="1"/>
          </p:cNvPicPr>
          <p:nvPr/>
        </p:nvPicPr>
        <p:blipFill>
          <a:blip r:embed="rId3"/>
          <a:stretch>
            <a:fillRect/>
          </a:stretch>
        </p:blipFill>
        <p:spPr>
          <a:xfrm>
            <a:off x="4763860" y="1466594"/>
            <a:ext cx="4053646" cy="3609608"/>
          </a:xfrm>
          <a:prstGeom prst="rect">
            <a:avLst/>
          </a:prstGeom>
        </p:spPr>
      </p:pic>
      <p:pic>
        <p:nvPicPr>
          <p:cNvPr id="3" name="Picture 2" descr="Chart, scatter chart&#10;&#10;Description automatically generated">
            <a:extLst>
              <a:ext uri="{FF2B5EF4-FFF2-40B4-BE49-F238E27FC236}">
                <a16:creationId xmlns:a16="http://schemas.microsoft.com/office/drawing/2014/main" id="{716CAEA5-A696-825D-A832-6E641F359827}"/>
              </a:ext>
            </a:extLst>
          </p:cNvPr>
          <p:cNvPicPr>
            <a:picLocks noChangeAspect="1"/>
          </p:cNvPicPr>
          <p:nvPr/>
        </p:nvPicPr>
        <p:blipFill rotWithShape="1">
          <a:blip r:embed="rId4"/>
          <a:srcRect l="2195"/>
          <a:stretch/>
        </p:blipFill>
        <p:spPr>
          <a:xfrm>
            <a:off x="467145" y="1466594"/>
            <a:ext cx="3912996" cy="3595658"/>
          </a:xfrm>
          <a:prstGeom prst="rect">
            <a:avLst/>
          </a:prstGeom>
          <a:ln>
            <a:solidFill>
              <a:schemeClr val="tx1"/>
            </a:solidFill>
          </a:ln>
        </p:spPr>
      </p:pic>
      <p:sp>
        <p:nvSpPr>
          <p:cNvPr id="6" name="TextBox 5">
            <a:extLst>
              <a:ext uri="{FF2B5EF4-FFF2-40B4-BE49-F238E27FC236}">
                <a16:creationId xmlns:a16="http://schemas.microsoft.com/office/drawing/2014/main" id="{487648CD-0B73-01A4-DF6A-C8281D37D56C}"/>
              </a:ext>
            </a:extLst>
          </p:cNvPr>
          <p:cNvSpPr txBox="1"/>
          <p:nvPr/>
        </p:nvSpPr>
        <p:spPr>
          <a:xfrm>
            <a:off x="734537" y="1596025"/>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-0.777; p&lt; 0.001</a:t>
            </a:r>
          </a:p>
        </p:txBody>
      </p:sp>
    </p:spTree>
    <p:extLst>
      <p:ext uri="{BB962C8B-B14F-4D97-AF65-F5344CB8AC3E}">
        <p14:creationId xmlns:p14="http://schemas.microsoft.com/office/powerpoint/2010/main" val="255906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16CAEA5-A696-825D-A832-6E641F359827}"/>
              </a:ext>
            </a:extLst>
          </p:cNvPr>
          <p:cNvPicPr>
            <a:picLocks noChangeAspect="1"/>
          </p:cNvPicPr>
          <p:nvPr/>
        </p:nvPicPr>
        <p:blipFill rotWithShape="1">
          <a:blip r:embed="rId3"/>
          <a:srcRect l="2195"/>
          <a:stretch/>
        </p:blipFill>
        <p:spPr>
          <a:xfrm>
            <a:off x="467145" y="1466594"/>
            <a:ext cx="3912996" cy="3595658"/>
          </a:xfrm>
          <a:prstGeom prst="rect">
            <a:avLst/>
          </a:prstGeom>
          <a:ln>
            <a:solidFill>
              <a:schemeClr val="tx1"/>
            </a:solidFill>
          </a:ln>
        </p:spPr>
      </p:pic>
      <p:sp>
        <p:nvSpPr>
          <p:cNvPr id="6" name="TextBox 5">
            <a:extLst>
              <a:ext uri="{FF2B5EF4-FFF2-40B4-BE49-F238E27FC236}">
                <a16:creationId xmlns:a16="http://schemas.microsoft.com/office/drawing/2014/main" id="{487648CD-0B73-01A4-DF6A-C8281D37D56C}"/>
              </a:ext>
            </a:extLst>
          </p:cNvPr>
          <p:cNvSpPr txBox="1"/>
          <p:nvPr/>
        </p:nvSpPr>
        <p:spPr>
          <a:xfrm>
            <a:off x="734537" y="1596025"/>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-0.777; p&lt; 0.001</a:t>
            </a:r>
          </a:p>
        </p:txBody>
      </p:sp>
      <p:pic>
        <p:nvPicPr>
          <p:cNvPr id="5" name="Picture 4" descr="Chart, scatter chart&#10;&#10;Description automatically generated">
            <a:extLst>
              <a:ext uri="{FF2B5EF4-FFF2-40B4-BE49-F238E27FC236}">
                <a16:creationId xmlns:a16="http://schemas.microsoft.com/office/drawing/2014/main" id="{9D669483-99C7-DBE7-4081-F8DD324BCC77}"/>
              </a:ext>
            </a:extLst>
          </p:cNvPr>
          <p:cNvPicPr>
            <a:picLocks noChangeAspect="1"/>
          </p:cNvPicPr>
          <p:nvPr/>
        </p:nvPicPr>
        <p:blipFill>
          <a:blip r:embed="rId4"/>
          <a:stretch>
            <a:fillRect/>
          </a:stretch>
        </p:blipFill>
        <p:spPr>
          <a:xfrm>
            <a:off x="4796515" y="1466594"/>
            <a:ext cx="4000803" cy="3595658"/>
          </a:xfrm>
          <a:prstGeom prst="rect">
            <a:avLst/>
          </a:prstGeom>
          <a:ln>
            <a:solidFill>
              <a:schemeClr val="tx1"/>
            </a:solidFill>
          </a:ln>
        </p:spPr>
      </p:pic>
      <p:sp>
        <p:nvSpPr>
          <p:cNvPr id="7" name="TextBox 6">
            <a:extLst>
              <a:ext uri="{FF2B5EF4-FFF2-40B4-BE49-F238E27FC236}">
                <a16:creationId xmlns:a16="http://schemas.microsoft.com/office/drawing/2014/main" id="{C325EB9E-AB0D-3994-C1B0-03F3A53ABBB1}"/>
              </a:ext>
            </a:extLst>
          </p:cNvPr>
          <p:cNvSpPr txBox="1"/>
          <p:nvPr/>
        </p:nvSpPr>
        <p:spPr>
          <a:xfrm>
            <a:off x="5012893" y="1564852"/>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-0.755; p = 0.001</a:t>
            </a:r>
          </a:p>
        </p:txBody>
      </p:sp>
      <p:sp>
        <p:nvSpPr>
          <p:cNvPr id="10" name="Title 1">
            <a:extLst>
              <a:ext uri="{FF2B5EF4-FFF2-40B4-BE49-F238E27FC236}">
                <a16:creationId xmlns:a16="http://schemas.microsoft.com/office/drawing/2014/main" id="{9482B890-D3FF-8DE7-D024-4516100492CC}"/>
              </a:ext>
            </a:extLst>
          </p:cNvPr>
          <p:cNvSpPr>
            <a:spLocks noGrp="1"/>
          </p:cNvSpPr>
          <p:nvPr>
            <p:ph type="title"/>
          </p:nvPr>
        </p:nvSpPr>
        <p:spPr>
          <a:xfrm>
            <a:off x="1537409" y="245435"/>
            <a:ext cx="6245382" cy="857250"/>
          </a:xfrm>
        </p:spPr>
        <p:txBody>
          <a:bodyPr>
            <a:noAutofit/>
          </a:bodyPr>
          <a:lstStyle/>
          <a:p>
            <a:pPr algn="l"/>
            <a:r>
              <a:rPr lang="en-US" sz="2800" i="1" dirty="0">
                <a:latin typeface="Optima" panose="02000503060000020004" pitchFamily="2" charset="0"/>
                <a:cs typeface="Arial" panose="020B0604020202020204" pitchFamily="34" charset="0"/>
              </a:rPr>
              <a:t>Genetic PC1 correlates with sea surface temperature (SST) and heterozygosity</a:t>
            </a:r>
          </a:p>
        </p:txBody>
      </p:sp>
    </p:spTree>
    <p:extLst>
      <p:ext uri="{BB962C8B-B14F-4D97-AF65-F5344CB8AC3E}">
        <p14:creationId xmlns:p14="http://schemas.microsoft.com/office/powerpoint/2010/main" val="53334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solidFill>
                  <a:schemeClr val="bg1">
                    <a:lumMod val="85000"/>
                  </a:schemeClr>
                </a:solidFill>
                <a:latin typeface="Optima" panose="02000503060000020004" pitchFamily="2" charset="0"/>
                <a:cs typeface="Arial" panose="020B0604020202020204" pitchFamily="34" charset="0"/>
              </a:rPr>
              <a:t>Role of oyster invasions on species introductions</a:t>
            </a:r>
            <a:endParaRPr lang="en-US" sz="2000" i="1" dirty="0">
              <a:solidFill>
                <a:schemeClr val="bg1">
                  <a:lumMod val="85000"/>
                </a:schemeClr>
              </a:solidFill>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103171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Can we assign non-native populations assigned to native sources?</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D9FCF67F-DA3D-2EBF-5885-943FDF9C0931}"/>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1CD85D8-A235-EED1-7871-0F3A2A1D40A7}"/>
              </a:ext>
            </a:extLst>
          </p:cNvPr>
          <p:cNvSpPr/>
          <p:nvPr/>
        </p:nvSpPr>
        <p:spPr>
          <a:xfrm>
            <a:off x="8181034" y="3532996"/>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47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196758" y="79023"/>
            <a:ext cx="6334812" cy="523220"/>
          </a:xfrm>
          <a:prstGeom prst="rect">
            <a:avLst/>
          </a:prstGeom>
          <a:noFill/>
        </p:spPr>
        <p:txBody>
          <a:bodyPr wrap="square">
            <a:spAutoFit/>
          </a:bodyPr>
          <a:lstStyle/>
          <a:p>
            <a:pPr algn="ctr"/>
            <a:r>
              <a:rPr lang="en-US" sz="2800" i="1" dirty="0" err="1">
                <a:latin typeface="Optima" panose="02000503060000020004" pitchFamily="2" charset="0"/>
                <a:cs typeface="Arial" panose="020B0604020202020204" pitchFamily="34" charset="0"/>
              </a:rPr>
              <a:t>Seto</a:t>
            </a:r>
            <a:r>
              <a:rPr lang="en-US" sz="2800" i="1" dirty="0">
                <a:latin typeface="Optima" panose="02000503060000020004" pitchFamily="2" charset="0"/>
                <a:cs typeface="Arial" panose="020B0604020202020204" pitchFamily="34" charset="0"/>
              </a:rPr>
              <a:t> Inland Sea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New Zealand</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D9FCF67F-DA3D-2EBF-5885-943FDF9C0931}"/>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2D02859-5FF9-5420-C291-231C80FA64A1}"/>
              </a:ext>
            </a:extLst>
          </p:cNvPr>
          <p:cNvSpPr/>
          <p:nvPr/>
        </p:nvSpPr>
        <p:spPr>
          <a:xfrm rot="20107994">
            <a:off x="7385275" y="1817691"/>
            <a:ext cx="641849"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37A8B8E-E6E8-80F9-B71D-FDE9D7A97C1B}"/>
              </a:ext>
            </a:extLst>
          </p:cNvPr>
          <p:cNvCxnSpPr>
            <a:stCxn id="7" idx="4"/>
          </p:cNvCxnSpPr>
          <p:nvPr/>
        </p:nvCxnSpPr>
        <p:spPr>
          <a:xfrm>
            <a:off x="7782124" y="2162055"/>
            <a:ext cx="425442" cy="122524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770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Miyagi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European, Canadian and WA populations</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83015107-02C0-C08F-495F-D26CC125E506}"/>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27E2E58-B134-96BE-48C1-20D5B8DDBEAB}"/>
              </a:ext>
            </a:extLst>
          </p:cNvPr>
          <p:cNvSpPr/>
          <p:nvPr/>
        </p:nvSpPr>
        <p:spPr>
          <a:xfrm rot="16552456">
            <a:off x="8084185" y="898849"/>
            <a:ext cx="1094488"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503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0" y="-62822"/>
            <a:ext cx="6461256" cy="830997"/>
          </a:xfrm>
          <a:prstGeom prst="rect">
            <a:avLst/>
          </a:prstGeom>
          <a:noFill/>
        </p:spPr>
        <p:txBody>
          <a:bodyPr wrap="square">
            <a:spAutoFit/>
          </a:bodyPr>
          <a:lstStyle/>
          <a:p>
            <a:r>
              <a:rPr lang="en-US" sz="2400" i="1" dirty="0">
                <a:latin typeface="Optima" panose="02000503060000020004" pitchFamily="2" charset="0"/>
                <a:cs typeface="Arial" panose="020B0604020202020204" pitchFamily="34" charset="0"/>
              </a:rPr>
              <a:t>Southern California are intermediate between </a:t>
            </a:r>
            <a:r>
              <a:rPr lang="en-US" sz="2400" i="1" dirty="0" err="1">
                <a:latin typeface="Optima" panose="02000503060000020004" pitchFamily="2" charset="0"/>
                <a:cs typeface="Arial" panose="020B0604020202020204" pitchFamily="34" charset="0"/>
              </a:rPr>
              <a:t>Seto</a:t>
            </a:r>
            <a:r>
              <a:rPr lang="en-US" sz="2400" i="1" dirty="0">
                <a:latin typeface="Optima" panose="02000503060000020004" pitchFamily="2" charset="0"/>
                <a:cs typeface="Arial" panose="020B0604020202020204" pitchFamily="34" charset="0"/>
              </a:rPr>
              <a:t> Inland Sea and Miyagi (as is Tokyo)</a:t>
            </a:r>
            <a:endParaRPr lang="en-US" sz="24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7DE07E79-F2B8-AB3A-2163-9604DEF7F0BC}"/>
              </a:ext>
            </a:extLst>
          </p:cNvPr>
          <p:cNvSpPr/>
          <p:nvPr/>
        </p:nvSpPr>
        <p:spPr>
          <a:xfrm rot="20107994">
            <a:off x="7385275" y="1817691"/>
            <a:ext cx="641849"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B8C44A-DDE1-B3B9-1303-59E471BEB999}"/>
              </a:ext>
            </a:extLst>
          </p:cNvPr>
          <p:cNvSpPr/>
          <p:nvPr/>
        </p:nvSpPr>
        <p:spPr>
          <a:xfrm rot="16409214">
            <a:off x="8199771" y="1033402"/>
            <a:ext cx="824883"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E5471CB-96E2-1EB4-4C2D-551AC4C8E9D5}"/>
              </a:ext>
            </a:extLst>
          </p:cNvPr>
          <p:cNvSpPr/>
          <p:nvPr/>
        </p:nvSpPr>
        <p:spPr>
          <a:xfrm rot="20107994">
            <a:off x="7937288" y="1576689"/>
            <a:ext cx="641849" cy="361104"/>
          </a:xfrm>
          <a:prstGeom prst="ellipse">
            <a:avLst/>
          </a:prstGeom>
          <a:noFill/>
          <a:ln w="63500">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51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7C40-9B4B-96C9-B3BD-92F0E62CAD13}"/>
              </a:ext>
            </a:extLst>
          </p:cNvPr>
          <p:cNvSpPr>
            <a:spLocks noGrp="1"/>
          </p:cNvSpPr>
          <p:nvPr>
            <p:ph type="title"/>
          </p:nvPr>
        </p:nvSpPr>
        <p:spPr>
          <a:xfrm>
            <a:off x="222143" y="124185"/>
            <a:ext cx="5276456" cy="1295689"/>
          </a:xfrm>
        </p:spPr>
        <p:txBody>
          <a:bodyPr>
            <a:normAutofit fontScale="90000"/>
          </a:bodyPr>
          <a:lstStyle/>
          <a:p>
            <a:r>
              <a:rPr lang="en-US" i="1" dirty="0">
                <a:latin typeface="Optima" panose="02000503060000020004" pitchFamily="2" charset="0"/>
              </a:rPr>
              <a:t>Importance of identifying vectors and the native sources of introduced species </a:t>
            </a:r>
          </a:p>
        </p:txBody>
      </p:sp>
      <p:sp>
        <p:nvSpPr>
          <p:cNvPr id="3" name="Content Placeholder 2">
            <a:extLst>
              <a:ext uri="{FF2B5EF4-FFF2-40B4-BE49-F238E27FC236}">
                <a16:creationId xmlns:a16="http://schemas.microsoft.com/office/drawing/2014/main" id="{1C95A641-F051-CBEB-E464-323AE3AF6B3F}"/>
              </a:ext>
            </a:extLst>
          </p:cNvPr>
          <p:cNvSpPr>
            <a:spLocks noGrp="1"/>
          </p:cNvSpPr>
          <p:nvPr>
            <p:ph idx="1"/>
          </p:nvPr>
        </p:nvSpPr>
        <p:spPr>
          <a:xfrm>
            <a:off x="5424055" y="159848"/>
            <a:ext cx="3719945" cy="1373981"/>
          </a:xfrm>
        </p:spPr>
        <p:txBody>
          <a:bodyPr>
            <a:normAutofit lnSpcReduction="10000"/>
          </a:bodyPr>
          <a:lstStyle/>
          <a:p>
            <a:r>
              <a:rPr lang="en-US" dirty="0">
                <a:latin typeface="Optima" panose="02000503060000020004" pitchFamily="2" charset="0"/>
              </a:rPr>
              <a:t>Prevent future invasions</a:t>
            </a:r>
          </a:p>
          <a:p>
            <a:r>
              <a:rPr lang="en-US" dirty="0">
                <a:latin typeface="Optima" panose="02000503060000020004" pitchFamily="2" charset="0"/>
              </a:rPr>
              <a:t>Understand how it succeeds </a:t>
            </a:r>
          </a:p>
          <a:p>
            <a:r>
              <a:rPr lang="en-US" dirty="0">
                <a:latin typeface="Optima" panose="02000503060000020004" pitchFamily="2" charset="0"/>
              </a:rPr>
              <a:t>Understand its future threat (adaptive capacity)</a:t>
            </a:r>
          </a:p>
        </p:txBody>
      </p:sp>
      <p:pic>
        <p:nvPicPr>
          <p:cNvPr id="9" name="Picture 8" descr="rius.png">
            <a:extLst>
              <a:ext uri="{FF2B5EF4-FFF2-40B4-BE49-F238E27FC236}">
                <a16:creationId xmlns:a16="http://schemas.microsoft.com/office/drawing/2014/main" id="{21CD2358-6DC9-3D93-EBE8-0CBFDAC6A359}"/>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838628" y="1612121"/>
            <a:ext cx="7466743" cy="3146637"/>
          </a:xfrm>
          <a:prstGeom prst="rect">
            <a:avLst/>
          </a:prstGeom>
          <a:ln>
            <a:solidFill>
              <a:schemeClr val="tx1"/>
            </a:solidFill>
          </a:ln>
        </p:spPr>
      </p:pic>
      <p:sp>
        <p:nvSpPr>
          <p:cNvPr id="10" name="TextBox 9">
            <a:extLst>
              <a:ext uri="{FF2B5EF4-FFF2-40B4-BE49-F238E27FC236}">
                <a16:creationId xmlns:a16="http://schemas.microsoft.com/office/drawing/2014/main" id="{8F85F206-E704-7ADD-925E-221A6F240868}"/>
              </a:ext>
            </a:extLst>
          </p:cNvPr>
          <p:cNvSpPr txBox="1"/>
          <p:nvPr/>
        </p:nvSpPr>
        <p:spPr>
          <a:xfrm>
            <a:off x="7056890" y="4791280"/>
            <a:ext cx="2087110" cy="300082"/>
          </a:xfrm>
          <a:prstGeom prst="rect">
            <a:avLst/>
          </a:prstGeom>
          <a:noFill/>
        </p:spPr>
        <p:txBody>
          <a:bodyPr wrap="none" rtlCol="0">
            <a:spAutoFit/>
          </a:bodyPr>
          <a:lstStyle/>
          <a:p>
            <a:r>
              <a:rPr lang="en-US" sz="1350" dirty="0" err="1">
                <a:latin typeface="Optima" panose="02000503060000020004" pitchFamily="2" charset="0"/>
              </a:rPr>
              <a:t>Rius</a:t>
            </a:r>
            <a:r>
              <a:rPr lang="en-US" sz="1350" dirty="0">
                <a:latin typeface="Optima" panose="02000503060000020004" pitchFamily="2" charset="0"/>
              </a:rPr>
              <a:t> et al. 2014 </a:t>
            </a:r>
            <a:r>
              <a:rPr lang="en-US" sz="1350" i="1" dirty="0">
                <a:latin typeface="Optima" panose="02000503060000020004" pitchFamily="2" charset="0"/>
              </a:rPr>
              <a:t>Biol. Inv.</a:t>
            </a:r>
            <a:r>
              <a:rPr lang="en-US" sz="1350" dirty="0">
                <a:latin typeface="Optima" panose="02000503060000020004" pitchFamily="2" charset="0"/>
              </a:rPr>
              <a:t> </a:t>
            </a:r>
          </a:p>
        </p:txBody>
      </p:sp>
    </p:spTree>
    <p:extLst>
      <p:ext uri="{BB962C8B-B14F-4D97-AF65-F5344CB8AC3E}">
        <p14:creationId xmlns:p14="http://schemas.microsoft.com/office/powerpoint/2010/main" val="13550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6" name="Picture 5">
            <a:extLst>
              <a:ext uri="{FF2B5EF4-FFF2-40B4-BE49-F238E27FC236}">
                <a16:creationId xmlns:a16="http://schemas.microsoft.com/office/drawing/2014/main" id="{35ECE42E-62F1-42CE-86B9-C25AC8F78F1D}"/>
              </a:ext>
            </a:extLst>
          </p:cNvPr>
          <p:cNvPicPr>
            <a:picLocks noChangeAspect="1"/>
          </p:cNvPicPr>
          <p:nvPr/>
        </p:nvPicPr>
        <p:blipFill rotWithShape="1">
          <a:blip r:embed="rId2"/>
          <a:srcRect t="15527" b="58801"/>
          <a:stretch/>
        </p:blipFill>
        <p:spPr>
          <a:xfrm>
            <a:off x="4274750" y="509769"/>
            <a:ext cx="4791429" cy="803465"/>
          </a:xfrm>
          <a:prstGeom prst="rect">
            <a:avLst/>
          </a:prstGeom>
        </p:spPr>
      </p:pic>
      <p:sp>
        <p:nvSpPr>
          <p:cNvPr id="7" name="TextBox 6">
            <a:extLst>
              <a:ext uri="{FF2B5EF4-FFF2-40B4-BE49-F238E27FC236}">
                <a16:creationId xmlns:a16="http://schemas.microsoft.com/office/drawing/2014/main" id="{4B43A8BC-88A5-EF21-5020-F76C15B40BED}"/>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1224213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3" name="Picture 2">
            <a:extLst>
              <a:ext uri="{FF2B5EF4-FFF2-40B4-BE49-F238E27FC236}">
                <a16:creationId xmlns:a16="http://schemas.microsoft.com/office/drawing/2014/main" id="{4E4F57C1-199F-432F-92C8-16FEEBBBFD6B}"/>
              </a:ext>
            </a:extLst>
          </p:cNvPr>
          <p:cNvPicPr>
            <a:picLocks noChangeAspect="1"/>
          </p:cNvPicPr>
          <p:nvPr/>
        </p:nvPicPr>
        <p:blipFill rotWithShape="1">
          <a:blip r:embed="rId3"/>
          <a:srcRect b="79468"/>
          <a:stretch/>
        </p:blipFill>
        <p:spPr>
          <a:xfrm>
            <a:off x="107878" y="2445669"/>
            <a:ext cx="8761455" cy="1344300"/>
          </a:xfrm>
          <a:prstGeom prst="rect">
            <a:avLst/>
          </a:prstGeom>
        </p:spPr>
      </p:pic>
      <p:pic>
        <p:nvPicPr>
          <p:cNvPr id="6" name="Picture 5">
            <a:extLst>
              <a:ext uri="{FF2B5EF4-FFF2-40B4-BE49-F238E27FC236}">
                <a16:creationId xmlns:a16="http://schemas.microsoft.com/office/drawing/2014/main" id="{6C0F5347-B064-0C2F-1763-10B9809557B5}"/>
              </a:ext>
            </a:extLst>
          </p:cNvPr>
          <p:cNvPicPr>
            <a:picLocks noChangeAspect="1"/>
          </p:cNvPicPr>
          <p:nvPr/>
        </p:nvPicPr>
        <p:blipFill rotWithShape="1">
          <a:blip r:embed="rId3"/>
          <a:srcRect t="89518" b="-10050"/>
          <a:stretch/>
        </p:blipFill>
        <p:spPr>
          <a:xfrm>
            <a:off x="102510" y="3799200"/>
            <a:ext cx="8761455" cy="1344300"/>
          </a:xfrm>
          <a:prstGeom prst="rect">
            <a:avLst/>
          </a:prstGeom>
        </p:spPr>
      </p:pic>
      <p:grpSp>
        <p:nvGrpSpPr>
          <p:cNvPr id="11" name="Group 10">
            <a:extLst>
              <a:ext uri="{FF2B5EF4-FFF2-40B4-BE49-F238E27FC236}">
                <a16:creationId xmlns:a16="http://schemas.microsoft.com/office/drawing/2014/main" id="{9F924C10-7617-C205-CAE5-6D4214E357BC}"/>
              </a:ext>
            </a:extLst>
          </p:cNvPr>
          <p:cNvGrpSpPr/>
          <p:nvPr/>
        </p:nvGrpSpPr>
        <p:grpSpPr>
          <a:xfrm>
            <a:off x="4946073" y="3799200"/>
            <a:ext cx="2748506" cy="558791"/>
            <a:chOff x="4946073" y="3799200"/>
            <a:chExt cx="2748506" cy="558791"/>
          </a:xfrm>
        </p:grpSpPr>
        <p:sp>
          <p:nvSpPr>
            <p:cNvPr id="7" name="Oval 6">
              <a:extLst>
                <a:ext uri="{FF2B5EF4-FFF2-40B4-BE49-F238E27FC236}">
                  <a16:creationId xmlns:a16="http://schemas.microsoft.com/office/drawing/2014/main" id="{DE442B15-28B1-B2BB-82F1-A6B34122F7E3}"/>
                </a:ext>
              </a:extLst>
            </p:cNvPr>
            <p:cNvSpPr/>
            <p:nvPr/>
          </p:nvSpPr>
          <p:spPr>
            <a:xfrm>
              <a:off x="6935821" y="3799200"/>
              <a:ext cx="758758" cy="55879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1FBD2F1-6C3F-AF10-BE05-864FE3FDB1FD}"/>
                </a:ext>
              </a:extLst>
            </p:cNvPr>
            <p:cNvSpPr/>
            <p:nvPr/>
          </p:nvSpPr>
          <p:spPr>
            <a:xfrm>
              <a:off x="4946073" y="3799200"/>
              <a:ext cx="758758" cy="55879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A4C3FB0-9A35-93BC-578E-C394733BD50E}"/>
              </a:ext>
            </a:extLst>
          </p:cNvPr>
          <p:cNvSpPr txBox="1"/>
          <p:nvPr/>
        </p:nvSpPr>
        <p:spPr>
          <a:xfrm>
            <a:off x="192485" y="4308821"/>
            <a:ext cx="1922642"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Puget Sound WA </a:t>
            </a:r>
          </a:p>
          <a:p>
            <a:pPr algn="ctr"/>
            <a:r>
              <a:rPr lang="en-US" dirty="0">
                <a:solidFill>
                  <a:srgbClr val="FF0000"/>
                </a:solidFill>
                <a:latin typeface="Optima" panose="02000503060000020004" pitchFamily="2" charset="0"/>
              </a:rPr>
              <a:t>(47ºN)</a:t>
            </a:r>
          </a:p>
        </p:txBody>
      </p:sp>
      <p:sp>
        <p:nvSpPr>
          <p:cNvPr id="14" name="TextBox 13">
            <a:extLst>
              <a:ext uri="{FF2B5EF4-FFF2-40B4-BE49-F238E27FC236}">
                <a16:creationId xmlns:a16="http://schemas.microsoft.com/office/drawing/2014/main" id="{A24E05CC-7210-2025-AC34-B2941C643835}"/>
              </a:ext>
            </a:extLst>
          </p:cNvPr>
          <p:cNvSpPr txBox="1"/>
          <p:nvPr/>
        </p:nvSpPr>
        <p:spPr>
          <a:xfrm>
            <a:off x="6483201" y="4321613"/>
            <a:ext cx="1695144"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Northern Japan</a:t>
            </a:r>
          </a:p>
          <a:p>
            <a:pPr algn="ctr"/>
            <a:r>
              <a:rPr lang="en-US" dirty="0">
                <a:solidFill>
                  <a:srgbClr val="FF0000"/>
                </a:solidFill>
                <a:latin typeface="Optima" panose="02000503060000020004" pitchFamily="2" charset="0"/>
              </a:rPr>
              <a:t>(44ºN)</a:t>
            </a:r>
          </a:p>
        </p:txBody>
      </p:sp>
      <p:sp>
        <p:nvSpPr>
          <p:cNvPr id="15" name="TextBox 14">
            <a:extLst>
              <a:ext uri="{FF2B5EF4-FFF2-40B4-BE49-F238E27FC236}">
                <a16:creationId xmlns:a16="http://schemas.microsoft.com/office/drawing/2014/main" id="{BD9001A4-3844-101A-1A86-43ECFE993197}"/>
              </a:ext>
            </a:extLst>
          </p:cNvPr>
          <p:cNvSpPr txBox="1"/>
          <p:nvPr/>
        </p:nvSpPr>
        <p:spPr>
          <a:xfrm>
            <a:off x="4368716" y="4327967"/>
            <a:ext cx="1682320"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Southern Japan</a:t>
            </a:r>
          </a:p>
          <a:p>
            <a:pPr algn="ctr"/>
            <a:r>
              <a:rPr lang="en-US" dirty="0">
                <a:solidFill>
                  <a:srgbClr val="FF0000"/>
                </a:solidFill>
                <a:latin typeface="Optima" panose="02000503060000020004" pitchFamily="2" charset="0"/>
              </a:rPr>
              <a:t>(33ºN)</a:t>
            </a:r>
          </a:p>
        </p:txBody>
      </p:sp>
      <p:pic>
        <p:nvPicPr>
          <p:cNvPr id="16" name="Picture 15">
            <a:extLst>
              <a:ext uri="{FF2B5EF4-FFF2-40B4-BE49-F238E27FC236}">
                <a16:creationId xmlns:a16="http://schemas.microsoft.com/office/drawing/2014/main" id="{168173C4-F3E2-59A8-9C85-81F3955BE567}"/>
              </a:ext>
            </a:extLst>
          </p:cNvPr>
          <p:cNvPicPr>
            <a:picLocks noChangeAspect="1"/>
          </p:cNvPicPr>
          <p:nvPr/>
        </p:nvPicPr>
        <p:blipFill rotWithShape="1">
          <a:blip r:embed="rId4"/>
          <a:srcRect t="15527" b="58801"/>
          <a:stretch/>
        </p:blipFill>
        <p:spPr>
          <a:xfrm>
            <a:off x="4274750" y="509769"/>
            <a:ext cx="4791429" cy="803465"/>
          </a:xfrm>
          <a:prstGeom prst="rect">
            <a:avLst/>
          </a:prstGeom>
        </p:spPr>
      </p:pic>
      <p:sp>
        <p:nvSpPr>
          <p:cNvPr id="17" name="TextBox 16">
            <a:extLst>
              <a:ext uri="{FF2B5EF4-FFF2-40B4-BE49-F238E27FC236}">
                <a16:creationId xmlns:a16="http://schemas.microsoft.com/office/drawing/2014/main" id="{80ABEB0A-752F-B1A7-0319-D8F6539B823B}"/>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59172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2" name="Picture 1">
            <a:extLst>
              <a:ext uri="{FF2B5EF4-FFF2-40B4-BE49-F238E27FC236}">
                <a16:creationId xmlns:a16="http://schemas.microsoft.com/office/drawing/2014/main" id="{26D4F04E-BCA6-C49D-62C1-0BB34A8C7E5E}"/>
              </a:ext>
            </a:extLst>
          </p:cNvPr>
          <p:cNvPicPr>
            <a:picLocks noChangeAspect="1"/>
          </p:cNvPicPr>
          <p:nvPr/>
        </p:nvPicPr>
        <p:blipFill>
          <a:blip r:embed="rId2"/>
          <a:stretch>
            <a:fillRect/>
          </a:stretch>
        </p:blipFill>
        <p:spPr>
          <a:xfrm>
            <a:off x="0" y="2016087"/>
            <a:ext cx="7766399" cy="2859681"/>
          </a:xfrm>
          <a:prstGeom prst="rect">
            <a:avLst/>
          </a:prstGeom>
        </p:spPr>
      </p:pic>
      <p:sp>
        <p:nvSpPr>
          <p:cNvPr id="3" name="TextBox 2">
            <a:extLst>
              <a:ext uri="{FF2B5EF4-FFF2-40B4-BE49-F238E27FC236}">
                <a16:creationId xmlns:a16="http://schemas.microsoft.com/office/drawing/2014/main" id="{4DC2A8FA-FF4D-7298-C89E-5E3D0EEA174D}"/>
              </a:ext>
            </a:extLst>
          </p:cNvPr>
          <p:cNvSpPr txBox="1"/>
          <p:nvPr/>
        </p:nvSpPr>
        <p:spPr>
          <a:xfrm>
            <a:off x="7468792" y="2249634"/>
            <a:ext cx="1884528" cy="369332"/>
          </a:xfrm>
          <a:prstGeom prst="rect">
            <a:avLst/>
          </a:prstGeom>
          <a:noFill/>
        </p:spPr>
        <p:txBody>
          <a:bodyPr wrap="square" rtlCol="0">
            <a:spAutoFit/>
          </a:bodyPr>
          <a:lstStyle/>
          <a:p>
            <a:r>
              <a:rPr lang="en-US" dirty="0">
                <a:latin typeface="Optima" panose="02000503060000020004" pitchFamily="2" charset="0"/>
              </a:rPr>
              <a:t>Hokkaido</a:t>
            </a:r>
          </a:p>
        </p:txBody>
      </p:sp>
      <p:sp>
        <p:nvSpPr>
          <p:cNvPr id="4" name="TextBox 3">
            <a:extLst>
              <a:ext uri="{FF2B5EF4-FFF2-40B4-BE49-F238E27FC236}">
                <a16:creationId xmlns:a16="http://schemas.microsoft.com/office/drawing/2014/main" id="{499BFB17-2C3F-CBA4-4C22-0B3A2CD011E9}"/>
              </a:ext>
            </a:extLst>
          </p:cNvPr>
          <p:cNvSpPr txBox="1"/>
          <p:nvPr/>
        </p:nvSpPr>
        <p:spPr>
          <a:xfrm>
            <a:off x="7464875" y="2850668"/>
            <a:ext cx="2279846" cy="646331"/>
          </a:xfrm>
          <a:prstGeom prst="rect">
            <a:avLst/>
          </a:prstGeom>
          <a:noFill/>
        </p:spPr>
        <p:txBody>
          <a:bodyPr wrap="square" rtlCol="0">
            <a:spAutoFit/>
          </a:bodyPr>
          <a:lstStyle/>
          <a:p>
            <a:r>
              <a:rPr lang="en-US" dirty="0">
                <a:latin typeface="Optima" panose="02000503060000020004" pitchFamily="2" charset="0"/>
              </a:rPr>
              <a:t>Hiroshima</a:t>
            </a:r>
          </a:p>
          <a:p>
            <a:r>
              <a:rPr lang="en-US" dirty="0">
                <a:latin typeface="Optima" panose="02000503060000020004" pitchFamily="2" charset="0"/>
              </a:rPr>
              <a:t>Kumamoto</a:t>
            </a:r>
          </a:p>
        </p:txBody>
      </p:sp>
      <p:pic>
        <p:nvPicPr>
          <p:cNvPr id="10" name="Picture 9">
            <a:extLst>
              <a:ext uri="{FF2B5EF4-FFF2-40B4-BE49-F238E27FC236}">
                <a16:creationId xmlns:a16="http://schemas.microsoft.com/office/drawing/2014/main" id="{72265727-B9A9-5588-ADC2-66793F47AAAC}"/>
              </a:ext>
            </a:extLst>
          </p:cNvPr>
          <p:cNvPicPr>
            <a:picLocks noChangeAspect="1"/>
          </p:cNvPicPr>
          <p:nvPr/>
        </p:nvPicPr>
        <p:blipFill rotWithShape="1">
          <a:blip r:embed="rId3"/>
          <a:srcRect t="15527" b="58801"/>
          <a:stretch/>
        </p:blipFill>
        <p:spPr>
          <a:xfrm>
            <a:off x="4274750" y="509769"/>
            <a:ext cx="4791429" cy="803465"/>
          </a:xfrm>
          <a:prstGeom prst="rect">
            <a:avLst/>
          </a:prstGeom>
        </p:spPr>
      </p:pic>
      <p:sp>
        <p:nvSpPr>
          <p:cNvPr id="11" name="TextBox 10">
            <a:extLst>
              <a:ext uri="{FF2B5EF4-FFF2-40B4-BE49-F238E27FC236}">
                <a16:creationId xmlns:a16="http://schemas.microsoft.com/office/drawing/2014/main" id="{6E49B01E-0E0E-D965-BEAB-67E71C9C933C}"/>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397156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18E1F-A54C-689A-BEB1-41CBA1A3426A}"/>
              </a:ext>
            </a:extLst>
          </p:cNvPr>
          <p:cNvPicPr>
            <a:picLocks noChangeAspect="1"/>
          </p:cNvPicPr>
          <p:nvPr/>
        </p:nvPicPr>
        <p:blipFill rotWithShape="1">
          <a:blip r:embed="rId3"/>
          <a:srcRect l="1133" r="50320"/>
          <a:stretch/>
        </p:blipFill>
        <p:spPr>
          <a:xfrm>
            <a:off x="263548" y="984015"/>
            <a:ext cx="4229884" cy="3880547"/>
          </a:xfrm>
          <a:prstGeom prst="rect">
            <a:avLst/>
          </a:prstGeom>
          <a:ln>
            <a:solidFill>
              <a:schemeClr val="tx1"/>
            </a:solidFill>
          </a:ln>
        </p:spPr>
      </p:pic>
      <p:sp>
        <p:nvSpPr>
          <p:cNvPr id="9" name="TextBox 8">
            <a:extLst>
              <a:ext uri="{FF2B5EF4-FFF2-40B4-BE49-F238E27FC236}">
                <a16:creationId xmlns:a16="http://schemas.microsoft.com/office/drawing/2014/main" id="{B84303FD-7160-1B94-7F35-D804416368C6}"/>
              </a:ext>
            </a:extLst>
          </p:cNvPr>
          <p:cNvSpPr txBox="1"/>
          <p:nvPr/>
        </p:nvSpPr>
        <p:spPr>
          <a:xfrm>
            <a:off x="738573" y="1231125"/>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-0.78; p&lt; 0.001</a:t>
            </a:r>
          </a:p>
        </p:txBody>
      </p:sp>
      <p:sp>
        <p:nvSpPr>
          <p:cNvPr id="8" name="Title 1">
            <a:extLst>
              <a:ext uri="{FF2B5EF4-FFF2-40B4-BE49-F238E27FC236}">
                <a16:creationId xmlns:a16="http://schemas.microsoft.com/office/drawing/2014/main" id="{419B681A-1118-FFD3-CA32-14BAFEFAF7D2}"/>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“Deliberate ecological fitting” of Pacific oysters</a:t>
            </a:r>
          </a:p>
        </p:txBody>
      </p:sp>
    </p:spTree>
    <p:extLst>
      <p:ext uri="{BB962C8B-B14F-4D97-AF65-F5344CB8AC3E}">
        <p14:creationId xmlns:p14="http://schemas.microsoft.com/office/powerpoint/2010/main" val="421937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F9A1FB-B870-CA2F-D9CA-27693F5D1841}"/>
              </a:ext>
            </a:extLst>
          </p:cNvPr>
          <p:cNvPicPr>
            <a:picLocks noChangeAspect="1"/>
          </p:cNvPicPr>
          <p:nvPr/>
        </p:nvPicPr>
        <p:blipFill rotWithShape="1">
          <a:blip r:embed="rId3"/>
          <a:srcRect l="1698" r="51001"/>
          <a:stretch/>
        </p:blipFill>
        <p:spPr>
          <a:xfrm>
            <a:off x="242964" y="903256"/>
            <a:ext cx="4229884" cy="3968007"/>
          </a:xfrm>
          <a:prstGeom prst="rect">
            <a:avLst/>
          </a:prstGeom>
          <a:ln>
            <a:solidFill>
              <a:schemeClr val="tx1"/>
            </a:solidFill>
          </a:ln>
        </p:spPr>
      </p:pic>
      <p:sp>
        <p:nvSpPr>
          <p:cNvPr id="4" name="TextBox 3">
            <a:extLst>
              <a:ext uri="{FF2B5EF4-FFF2-40B4-BE49-F238E27FC236}">
                <a16:creationId xmlns:a16="http://schemas.microsoft.com/office/drawing/2014/main" id="{C379327E-3A8D-14E0-DA66-0F4940F5B7BF}"/>
              </a:ext>
            </a:extLst>
          </p:cNvPr>
          <p:cNvSpPr txBox="1"/>
          <p:nvPr/>
        </p:nvSpPr>
        <p:spPr>
          <a:xfrm>
            <a:off x="738573" y="1165023"/>
            <a:ext cx="3568045" cy="523220"/>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-0.78; p&lt; 0.001</a:t>
            </a:r>
          </a:p>
          <a:p>
            <a:pPr algn="r"/>
            <a:r>
              <a:rPr lang="en-US" sz="1400" i="1" dirty="0">
                <a:latin typeface="Optima" panose="02000503060000020004" pitchFamily="2" charset="0"/>
                <a:cs typeface="Arial" panose="020B0604020202020204" pitchFamily="34" charset="0"/>
              </a:rPr>
              <a:t>Introduced: r = -0.74; p &lt; 0.001</a:t>
            </a:r>
          </a:p>
        </p:txBody>
      </p:sp>
      <p:sp>
        <p:nvSpPr>
          <p:cNvPr id="14" name="Title 1">
            <a:extLst>
              <a:ext uri="{FF2B5EF4-FFF2-40B4-BE49-F238E27FC236}">
                <a16:creationId xmlns:a16="http://schemas.microsoft.com/office/drawing/2014/main" id="{FB75ED91-8C95-A6BD-01E8-53E094DC4BF6}"/>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“Deliberate ecological fitting” of Pacific oysters</a:t>
            </a:r>
          </a:p>
        </p:txBody>
      </p:sp>
      <p:sp>
        <p:nvSpPr>
          <p:cNvPr id="16" name="TextBox 15">
            <a:extLst>
              <a:ext uri="{FF2B5EF4-FFF2-40B4-BE49-F238E27FC236}">
                <a16:creationId xmlns:a16="http://schemas.microsoft.com/office/drawing/2014/main" id="{7E4E5020-5167-952B-C795-8F73929BA4CC}"/>
              </a:ext>
            </a:extLst>
          </p:cNvPr>
          <p:cNvSpPr txBox="1"/>
          <p:nvPr/>
        </p:nvSpPr>
        <p:spPr>
          <a:xfrm>
            <a:off x="5278582" y="1246909"/>
            <a:ext cx="3397827" cy="2677656"/>
          </a:xfrm>
          <a:prstGeom prst="rect">
            <a:avLst/>
          </a:prstGeom>
          <a:noFill/>
        </p:spPr>
        <p:txBody>
          <a:bodyPr wrap="square" rtlCol="0">
            <a:spAutoFit/>
          </a:bodyPr>
          <a:lstStyle/>
          <a:p>
            <a:r>
              <a:rPr lang="en-US" sz="2800" i="1" dirty="0">
                <a:latin typeface="Optima" panose="02000503060000020004" pitchFamily="2" charset="0"/>
              </a:rPr>
              <a:t>Ecological fitting reflects deliberate decisions by smart oyster biologists of appropriate genetic sources</a:t>
            </a:r>
          </a:p>
        </p:txBody>
      </p:sp>
    </p:spTree>
    <p:extLst>
      <p:ext uri="{BB962C8B-B14F-4D97-AF65-F5344CB8AC3E}">
        <p14:creationId xmlns:p14="http://schemas.microsoft.com/office/powerpoint/2010/main" val="122197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9D6CF85-6449-112E-C038-2696BB84F61F}"/>
              </a:ext>
            </a:extLst>
          </p:cNvPr>
          <p:cNvPicPr>
            <a:picLocks noChangeAspect="1"/>
          </p:cNvPicPr>
          <p:nvPr/>
        </p:nvPicPr>
        <p:blipFill rotWithShape="1">
          <a:blip r:embed="rId3"/>
          <a:srcRect l="51453"/>
          <a:stretch/>
        </p:blipFill>
        <p:spPr>
          <a:xfrm>
            <a:off x="4759036" y="992995"/>
            <a:ext cx="4220096" cy="3871568"/>
          </a:xfrm>
          <a:prstGeom prst="rect">
            <a:avLst/>
          </a:prstGeom>
          <a:ln>
            <a:solidFill>
              <a:schemeClr val="tx1"/>
            </a:solidFill>
          </a:ln>
        </p:spPr>
      </p:pic>
      <p:sp>
        <p:nvSpPr>
          <p:cNvPr id="13" name="TextBox 12">
            <a:extLst>
              <a:ext uri="{FF2B5EF4-FFF2-40B4-BE49-F238E27FC236}">
                <a16:creationId xmlns:a16="http://schemas.microsoft.com/office/drawing/2014/main" id="{FB23D458-B2D6-A61D-E39B-7FD764CC8461}"/>
              </a:ext>
            </a:extLst>
          </p:cNvPr>
          <p:cNvSpPr txBox="1"/>
          <p:nvPr/>
        </p:nvSpPr>
        <p:spPr>
          <a:xfrm>
            <a:off x="5221614" y="1165023"/>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-0.76; p = 0.001</a:t>
            </a:r>
          </a:p>
        </p:txBody>
      </p:sp>
      <p:sp>
        <p:nvSpPr>
          <p:cNvPr id="12" name="Title 1">
            <a:extLst>
              <a:ext uri="{FF2B5EF4-FFF2-40B4-BE49-F238E27FC236}">
                <a16:creationId xmlns:a16="http://schemas.microsoft.com/office/drawing/2014/main" id="{60E8293B-AE30-DFE4-A6B1-9D2B02154AD6}"/>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A genetic legacy of Pacific oyster introductions</a:t>
            </a:r>
          </a:p>
        </p:txBody>
      </p:sp>
    </p:spTree>
    <p:extLst>
      <p:ext uri="{BB962C8B-B14F-4D97-AF65-F5344CB8AC3E}">
        <p14:creationId xmlns:p14="http://schemas.microsoft.com/office/powerpoint/2010/main" val="226500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FE5E418-589B-E4E5-D965-A89B8ADD63AA}"/>
              </a:ext>
            </a:extLst>
          </p:cNvPr>
          <p:cNvGrpSpPr/>
          <p:nvPr/>
        </p:nvGrpSpPr>
        <p:grpSpPr>
          <a:xfrm>
            <a:off x="4726239" y="1039098"/>
            <a:ext cx="4268216" cy="3865215"/>
            <a:chOff x="4726239" y="1039098"/>
            <a:chExt cx="4268216" cy="3865215"/>
          </a:xfrm>
        </p:grpSpPr>
        <p:pic>
          <p:nvPicPr>
            <p:cNvPr id="8" name="Picture 7">
              <a:extLst>
                <a:ext uri="{FF2B5EF4-FFF2-40B4-BE49-F238E27FC236}">
                  <a16:creationId xmlns:a16="http://schemas.microsoft.com/office/drawing/2014/main" id="{F662ACAE-FB54-E757-EFE9-1EF6DEA23741}"/>
                </a:ext>
              </a:extLst>
            </p:cNvPr>
            <p:cNvPicPr>
              <a:picLocks noChangeAspect="1"/>
            </p:cNvPicPr>
            <p:nvPr/>
          </p:nvPicPr>
          <p:blipFill rotWithShape="1">
            <a:blip r:embed="rId3"/>
            <a:srcRect l="51265" r="-264"/>
            <a:stretch/>
          </p:blipFill>
          <p:spPr>
            <a:xfrm>
              <a:off x="4726239" y="1039098"/>
              <a:ext cx="4268216" cy="3865215"/>
            </a:xfrm>
            <a:prstGeom prst="rect">
              <a:avLst/>
            </a:prstGeom>
            <a:ln>
              <a:solidFill>
                <a:schemeClr val="tx1"/>
              </a:solidFill>
            </a:ln>
          </p:spPr>
        </p:pic>
        <p:sp>
          <p:nvSpPr>
            <p:cNvPr id="10" name="TextBox 9">
              <a:extLst>
                <a:ext uri="{FF2B5EF4-FFF2-40B4-BE49-F238E27FC236}">
                  <a16:creationId xmlns:a16="http://schemas.microsoft.com/office/drawing/2014/main" id="{CF47BEB4-85A6-4CFB-903B-8E79600F5EF4}"/>
                </a:ext>
              </a:extLst>
            </p:cNvPr>
            <p:cNvSpPr txBox="1"/>
            <p:nvPr/>
          </p:nvSpPr>
          <p:spPr>
            <a:xfrm>
              <a:off x="5223415" y="1354235"/>
              <a:ext cx="3568045" cy="523220"/>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-0.76; p = 0.001</a:t>
              </a:r>
            </a:p>
            <a:p>
              <a:pPr algn="r"/>
              <a:r>
                <a:rPr lang="en-US" sz="1400" i="1" dirty="0">
                  <a:latin typeface="Optima" panose="02000503060000020004" pitchFamily="2" charset="0"/>
                  <a:cs typeface="Arial" panose="020B0604020202020204" pitchFamily="34" charset="0"/>
                </a:rPr>
                <a:t>Introduced: r = -0.63; p &lt; 0.001</a:t>
              </a:r>
            </a:p>
          </p:txBody>
        </p:sp>
      </p:grpSp>
      <p:sp>
        <p:nvSpPr>
          <p:cNvPr id="17" name="Title 1">
            <a:extLst>
              <a:ext uri="{FF2B5EF4-FFF2-40B4-BE49-F238E27FC236}">
                <a16:creationId xmlns:a16="http://schemas.microsoft.com/office/drawing/2014/main" id="{1EA199EE-A322-5B5D-7308-2602D92936EE}"/>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A genetic legacy of Pacific oyster introductions</a:t>
            </a:r>
          </a:p>
        </p:txBody>
      </p:sp>
      <p:sp>
        <p:nvSpPr>
          <p:cNvPr id="18" name="TextBox 17">
            <a:extLst>
              <a:ext uri="{FF2B5EF4-FFF2-40B4-BE49-F238E27FC236}">
                <a16:creationId xmlns:a16="http://schemas.microsoft.com/office/drawing/2014/main" id="{3D6E3ABF-91B4-26D9-899B-D85DE4AFE51A}"/>
              </a:ext>
            </a:extLst>
          </p:cNvPr>
          <p:cNvSpPr txBox="1"/>
          <p:nvPr/>
        </p:nvSpPr>
        <p:spPr>
          <a:xfrm>
            <a:off x="602674" y="1650435"/>
            <a:ext cx="3397827" cy="2246769"/>
          </a:xfrm>
          <a:prstGeom prst="rect">
            <a:avLst/>
          </a:prstGeom>
          <a:noFill/>
        </p:spPr>
        <p:txBody>
          <a:bodyPr wrap="square" rtlCol="0">
            <a:spAutoFit/>
          </a:bodyPr>
          <a:lstStyle/>
          <a:p>
            <a:r>
              <a:rPr lang="en-US" sz="2800" i="1" dirty="0">
                <a:latin typeface="Optima" panose="02000503060000020004" pitchFamily="2" charset="0"/>
              </a:rPr>
              <a:t>Introduced populations maintain similar heterozygosity as their genetic source</a:t>
            </a:r>
          </a:p>
        </p:txBody>
      </p:sp>
    </p:spTree>
    <p:extLst>
      <p:ext uri="{BB962C8B-B14F-4D97-AF65-F5344CB8AC3E}">
        <p14:creationId xmlns:p14="http://schemas.microsoft.com/office/powerpoint/2010/main" val="351174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The invasion history of </a:t>
            </a:r>
            <a:r>
              <a:rPr lang="en-US" sz="2000" dirty="0">
                <a:solidFill>
                  <a:schemeClr val="bg1">
                    <a:lumMod val="85000"/>
                  </a:schemeClr>
                </a:solidFill>
                <a:latin typeface="Optima" panose="02000503060000020004" pitchFamily="2" charset="0"/>
                <a:cs typeface="Arial" panose="020B0604020202020204" pitchFamily="34" charset="0"/>
              </a:rPr>
              <a:t>non-native populations</a:t>
            </a:r>
            <a:endParaRPr lang="en-US" sz="2000" b="0" i="0" u="none" strike="noStrike" dirty="0">
              <a:solidFill>
                <a:schemeClr val="bg1">
                  <a:lumMod val="85000"/>
                </a:schemeClr>
              </a:solidFill>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latin typeface="Optima" panose="02000503060000020004" pitchFamily="2" charset="0"/>
                <a:cs typeface="Arial" panose="020B0604020202020204" pitchFamily="34" charset="0"/>
              </a:rPr>
              <a:t>Role of oyster invasions on species introductions</a:t>
            </a:r>
            <a:endParaRPr lang="en-US" sz="2000" i="1" dirty="0">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341068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8897A2-F231-470B-D314-DAE95089BE9B}"/>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526421E7-6C9F-957A-BDBF-B935E8B27DA1}"/>
              </a:ext>
            </a:extLst>
          </p:cNvPr>
          <p:cNvSpPr txBox="1"/>
          <p:nvPr/>
        </p:nvSpPr>
        <p:spPr>
          <a:xfrm>
            <a:off x="783020" y="358974"/>
            <a:ext cx="5586248" cy="923330"/>
          </a:xfrm>
          <a:prstGeom prst="rect">
            <a:avLst/>
          </a:prstGeom>
          <a:noFill/>
        </p:spPr>
        <p:txBody>
          <a:bodyPr wrap="square">
            <a:spAutoFit/>
          </a:bodyPr>
          <a:lstStyle/>
          <a:p>
            <a:r>
              <a:rPr lang="en-US" sz="1800" dirty="0" err="1">
                <a:effectLst/>
                <a:latin typeface="Lato" panose="020F0502020204030204" pitchFamily="34" charset="0"/>
              </a:rPr>
              <a:t>Bonnot</a:t>
            </a:r>
            <a:r>
              <a:rPr lang="en-US" sz="1800" dirty="0">
                <a:effectLst/>
                <a:latin typeface="Lato" panose="020F0502020204030204" pitchFamily="34" charset="0"/>
              </a:rPr>
              <a:t> (1935) documented the occurrence of invasive mollusks with imported Japanese oyster shipments to North American estuaries. </a:t>
            </a:r>
            <a:endParaRPr lang="en-US" dirty="0"/>
          </a:p>
        </p:txBody>
      </p:sp>
      <p:sp>
        <p:nvSpPr>
          <p:cNvPr id="7" name="TextBox 6">
            <a:extLst>
              <a:ext uri="{FF2B5EF4-FFF2-40B4-BE49-F238E27FC236}">
                <a16:creationId xmlns:a16="http://schemas.microsoft.com/office/drawing/2014/main" id="{E26F2E10-A136-56C8-0AF9-A231B8833BAE}"/>
              </a:ext>
            </a:extLst>
          </p:cNvPr>
          <p:cNvSpPr txBox="1"/>
          <p:nvPr/>
        </p:nvSpPr>
        <p:spPr>
          <a:xfrm>
            <a:off x="446689" y="1594632"/>
            <a:ext cx="4572000" cy="1754326"/>
          </a:xfrm>
          <a:prstGeom prst="rect">
            <a:avLst/>
          </a:prstGeom>
          <a:noFill/>
        </p:spPr>
        <p:txBody>
          <a:bodyPr wrap="square">
            <a:spAutoFit/>
          </a:bodyPr>
          <a:lstStyle/>
          <a:p>
            <a:r>
              <a:rPr lang="en-US" sz="1800" dirty="0">
                <a:effectLst/>
                <a:latin typeface="Lato" panose="020F0502020204030203" pitchFamily="34" charset="0"/>
              </a:rPr>
              <a:t>“Because this area historically served as the principal source for oyster exports worldwide, we suggest that oysters were the key vector for the </a:t>
            </a:r>
            <a:r>
              <a:rPr lang="en-US" sz="1800" i="1" dirty="0">
                <a:effectLst/>
                <a:latin typeface="Lato" panose="020F0502020204030203" pitchFamily="34" charset="0"/>
              </a:rPr>
              <a:t>G. </a:t>
            </a:r>
            <a:r>
              <a:rPr lang="en-US" sz="1800" i="1" dirty="0" err="1">
                <a:effectLst/>
                <a:latin typeface="Lato" panose="020F0502020204030203" pitchFamily="34" charset="0"/>
              </a:rPr>
              <a:t>vermiculophylla</a:t>
            </a:r>
            <a:r>
              <a:rPr lang="en-US" sz="1800" i="1" dirty="0">
                <a:effectLst/>
                <a:latin typeface="Lato" panose="020F0502020204030203" pitchFamily="34" charset="0"/>
              </a:rPr>
              <a:t> </a:t>
            </a:r>
            <a:r>
              <a:rPr lang="en-US" sz="1800" dirty="0">
                <a:effectLst/>
                <a:latin typeface="Lato" panose="020F0502020204030203" pitchFamily="34" charset="0"/>
              </a:rPr>
              <a:t>invasion. “ Krueger-Hadfield et al 2017 Ecol</a:t>
            </a:r>
            <a:r>
              <a:rPr lang="en-US" dirty="0">
                <a:latin typeface="Lato" panose="020F0502020204030203" pitchFamily="34" charset="0"/>
              </a:rPr>
              <a:t>ogy and Evolution</a:t>
            </a:r>
            <a:endParaRPr lang="en-US" dirty="0"/>
          </a:p>
        </p:txBody>
      </p:sp>
      <p:sp>
        <p:nvSpPr>
          <p:cNvPr id="9" name="TextBox 8">
            <a:extLst>
              <a:ext uri="{FF2B5EF4-FFF2-40B4-BE49-F238E27FC236}">
                <a16:creationId xmlns:a16="http://schemas.microsoft.com/office/drawing/2014/main" id="{73292057-8896-D38D-4B4F-67BA147EAAEF}"/>
              </a:ext>
            </a:extLst>
          </p:cNvPr>
          <p:cNvSpPr txBox="1"/>
          <p:nvPr/>
        </p:nvSpPr>
        <p:spPr>
          <a:xfrm>
            <a:off x="783020" y="3861196"/>
            <a:ext cx="4572000" cy="923330"/>
          </a:xfrm>
          <a:prstGeom prst="rect">
            <a:avLst/>
          </a:prstGeom>
          <a:noFill/>
        </p:spPr>
        <p:txBody>
          <a:bodyPr wrap="square">
            <a:spAutoFit/>
          </a:bodyPr>
          <a:lstStyle/>
          <a:p>
            <a:r>
              <a:rPr lang="en-US" sz="1800" dirty="0">
                <a:effectLst/>
                <a:latin typeface="Code2000"/>
              </a:rPr>
              <a:t>“The source region historically provided seed oysters (Crassostrea gigas) for aquaculture in North America” Miura et al. 2001 PNAS</a:t>
            </a:r>
            <a:endParaRPr lang="en-US" dirty="0"/>
          </a:p>
        </p:txBody>
      </p:sp>
      <p:sp>
        <p:nvSpPr>
          <p:cNvPr id="11" name="TextBox 10">
            <a:extLst>
              <a:ext uri="{FF2B5EF4-FFF2-40B4-BE49-F238E27FC236}">
                <a16:creationId xmlns:a16="http://schemas.microsoft.com/office/drawing/2014/main" id="{47D03E49-EBE3-F778-BE31-ECFA3EDA33C9}"/>
              </a:ext>
            </a:extLst>
          </p:cNvPr>
          <p:cNvSpPr txBox="1"/>
          <p:nvPr/>
        </p:nvSpPr>
        <p:spPr>
          <a:xfrm>
            <a:off x="5355020" y="1282304"/>
            <a:ext cx="3426373" cy="3600986"/>
          </a:xfrm>
          <a:prstGeom prst="rect">
            <a:avLst/>
          </a:prstGeom>
          <a:noFill/>
        </p:spPr>
        <p:txBody>
          <a:bodyPr wrap="square">
            <a:spAutoFit/>
          </a:bodyPr>
          <a:lstStyle/>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From ad hoc reviewers of K-H 2017 at Mol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Ecol</a:t>
            </a:r>
            <a:endPar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Furthermore, their claims to identify the vector (C. gigas) remains purely speculative - this would be confirmed by congruent patterns of genetic diversity of both C. gigas and G.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vermiculophylla</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in their native and introduced ranges.</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rPr>
              <a:t>"... our results support anecdotal evidence that oysters were the key vector for the G. </a:t>
            </a:r>
            <a:r>
              <a:rPr lang="en-US" sz="1200" dirty="0" err="1">
                <a:solidFill>
                  <a:srgbClr val="191919"/>
                </a:solidFill>
                <a:effectLst/>
                <a:latin typeface="Times New Roman" panose="02020603050405020304" pitchFamily="18" charset="0"/>
                <a:ea typeface="Calibri" panose="020F0502020204030204" pitchFamily="34" charset="0"/>
              </a:rPr>
              <a:t>vermiculophylla</a:t>
            </a:r>
            <a:r>
              <a:rPr lang="en-US" sz="1200" dirty="0">
                <a:solidFill>
                  <a:srgbClr val="191919"/>
                </a:solidFill>
                <a:effectLst/>
                <a:latin typeface="Times New Roman" panose="02020603050405020304" pitchFamily="18" charset="0"/>
                <a:ea typeface="Calibri" panose="020F0502020204030204" pitchFamily="34" charset="0"/>
              </a:rPr>
              <a:t> invasion."  Congruent patterns of genetic diversity across the two species would have clarified this - as it is, there is only "arm-waving".</a:t>
            </a:r>
            <a:r>
              <a:rPr lang="en-US" sz="1200" dirty="0">
                <a:effectLst/>
              </a:rPr>
              <a:t> </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810890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p:txBody>
          <a:bodyPr/>
          <a:lstStyle/>
          <a:p>
            <a:r>
              <a:rPr lang="en-US" dirty="0"/>
              <a:t>Add </a:t>
            </a:r>
            <a:r>
              <a:rPr lang="en-US" dirty="0" err="1"/>
              <a:t>circlize</a:t>
            </a:r>
            <a:r>
              <a:rPr lang="en-US" dirty="0"/>
              <a:t> plots</a:t>
            </a: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442496" y="1152233"/>
            <a:ext cx="4129504" cy="2839033"/>
          </a:xfrm>
          <a:prstGeom prst="rect">
            <a:avLst/>
          </a:prstGeom>
        </p:spPr>
      </p:pic>
      <p:pic>
        <p:nvPicPr>
          <p:cNvPr id="4" name="Picture 3">
            <a:extLst>
              <a:ext uri="{FF2B5EF4-FFF2-40B4-BE49-F238E27FC236}">
                <a16:creationId xmlns:a16="http://schemas.microsoft.com/office/drawing/2014/main" id="{F0B370FF-06E0-4D56-F1EB-1B49404285BE}"/>
              </a:ext>
            </a:extLst>
          </p:cNvPr>
          <p:cNvPicPr>
            <a:picLocks noChangeAspect="1"/>
          </p:cNvPicPr>
          <p:nvPr/>
        </p:nvPicPr>
        <p:blipFill>
          <a:blip r:embed="rId3"/>
          <a:stretch>
            <a:fillRect/>
          </a:stretch>
        </p:blipFill>
        <p:spPr>
          <a:xfrm>
            <a:off x="4210757" y="0"/>
            <a:ext cx="5251692" cy="5251692"/>
          </a:xfrm>
          <a:prstGeom prst="rect">
            <a:avLst/>
          </a:prstGeom>
        </p:spPr>
      </p:pic>
    </p:spTree>
    <p:extLst>
      <p:ext uri="{BB962C8B-B14F-4D97-AF65-F5344CB8AC3E}">
        <p14:creationId xmlns:p14="http://schemas.microsoft.com/office/powerpoint/2010/main" val="2983547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20B40B2-2183-7D0C-A1C7-799CDA1817B0}"/>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rcRect t="5878" b="13187"/>
          <a:stretch/>
        </p:blipFill>
        <p:spPr>
          <a:xfrm>
            <a:off x="20" y="10"/>
            <a:ext cx="9143980" cy="5143490"/>
          </a:xfrm>
          <a:prstGeom prst="rect">
            <a:avLst/>
          </a:prstGeom>
        </p:spPr>
      </p:pic>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1143000" y="841771"/>
            <a:ext cx="7108634" cy="2175389"/>
          </a:xfrm>
        </p:spPr>
        <p:txBody>
          <a:bodyPr vert="horz" lIns="91440" tIns="45720" rIns="91440" bIns="45720" rtlCol="0" anchor="b">
            <a:noAutofit/>
          </a:bodyPr>
          <a:lstStyle/>
          <a:p>
            <a:pPr algn="ctr" defTabSz="914400"/>
            <a:r>
              <a:rPr lang="en-US" sz="2800" i="1" dirty="0">
                <a:solidFill>
                  <a:srgbClr val="FFFFFF"/>
                </a:solidFill>
                <a:latin typeface="Optima" panose="02000503060000020004" pitchFamily="2" charset="0"/>
              </a:rPr>
              <a:t>The greatest agency of all that spreads marine animals to new quarters of the world must be the business of oyster culture, a very ancient and world-wide craft. </a:t>
            </a:r>
            <a:br>
              <a:rPr lang="en-US" sz="2800" i="1" dirty="0">
                <a:solidFill>
                  <a:srgbClr val="FFFFFF"/>
                </a:solidFill>
                <a:latin typeface="Optima" panose="02000503060000020004" pitchFamily="2" charset="0"/>
              </a:rPr>
            </a:br>
            <a:r>
              <a:rPr lang="en-US" sz="2800" dirty="0">
                <a:solidFill>
                  <a:srgbClr val="FFFFFF"/>
                </a:solidFill>
                <a:latin typeface="Optima" panose="02000503060000020004" pitchFamily="2" charset="0"/>
              </a:rPr>
              <a:t>– Charles Elton (1958)</a:t>
            </a:r>
          </a:p>
        </p:txBody>
      </p:sp>
    </p:spTree>
    <p:extLst>
      <p:ext uri="{BB962C8B-B14F-4D97-AF65-F5344CB8AC3E}">
        <p14:creationId xmlns:p14="http://schemas.microsoft.com/office/powerpoint/2010/main" val="248904373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4E42D5-1D9A-EA88-478B-1121E02545F8}"/>
              </a:ext>
            </a:extLst>
          </p:cNvPr>
          <p:cNvPicPr>
            <a:picLocks noChangeAspect="1"/>
          </p:cNvPicPr>
          <p:nvPr/>
        </p:nvPicPr>
        <p:blipFill>
          <a:blip r:embed="rId2"/>
          <a:stretch>
            <a:fillRect/>
          </a:stretch>
        </p:blipFill>
        <p:spPr>
          <a:xfrm>
            <a:off x="995660" y="0"/>
            <a:ext cx="7152680" cy="5143500"/>
          </a:xfrm>
          <a:prstGeom prst="rect">
            <a:avLst/>
          </a:prstGeom>
        </p:spPr>
      </p:pic>
    </p:spTree>
    <p:extLst>
      <p:ext uri="{BB962C8B-B14F-4D97-AF65-F5344CB8AC3E}">
        <p14:creationId xmlns:p14="http://schemas.microsoft.com/office/powerpoint/2010/main" val="2596248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92769-37BF-CD18-0B61-DF4B0FF806C3}"/>
              </a:ext>
            </a:extLst>
          </p:cNvPr>
          <p:cNvSpPr txBox="1"/>
          <p:nvPr/>
        </p:nvSpPr>
        <p:spPr>
          <a:xfrm>
            <a:off x="1524000" y="3663814"/>
            <a:ext cx="2638425" cy="830997"/>
          </a:xfrm>
          <a:prstGeom prst="rect">
            <a:avLst/>
          </a:prstGeom>
          <a:noFill/>
        </p:spPr>
        <p:txBody>
          <a:bodyPr wrap="square" rtlCol="0">
            <a:spAutoFit/>
          </a:bodyPr>
          <a:lstStyle/>
          <a:p>
            <a:r>
              <a:rPr lang="en-US" sz="2400" i="1" dirty="0" err="1">
                <a:latin typeface="Arial" panose="020B0604020202020204" pitchFamily="34" charset="0"/>
                <a:cs typeface="Arial" panose="020B0604020202020204" pitchFamily="34" charset="0"/>
              </a:rPr>
              <a:t>Battillaria</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attramentaria</a:t>
            </a:r>
            <a:endParaRPr lang="en-US" sz="2400" i="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5BA4561-2752-787A-E7AB-74E2A3248D3E}"/>
              </a:ext>
            </a:extLst>
          </p:cNvPr>
          <p:cNvSpPr txBox="1"/>
          <p:nvPr/>
        </p:nvSpPr>
        <p:spPr>
          <a:xfrm>
            <a:off x="1524001" y="4490263"/>
            <a:ext cx="1800814" cy="300082"/>
          </a:xfrm>
          <a:prstGeom prst="rect">
            <a:avLst/>
          </a:prstGeom>
          <a:noFill/>
        </p:spPr>
        <p:txBody>
          <a:bodyPr wrap="none" rtlCol="0">
            <a:spAutoFit/>
          </a:bodyPr>
          <a:lstStyle/>
          <a:p>
            <a:r>
              <a:rPr lang="en-US" sz="1350" dirty="0"/>
              <a:t>Miura et al. 2005 </a:t>
            </a:r>
            <a:r>
              <a:rPr lang="en-US" sz="1350" i="1" dirty="0"/>
              <a:t>PNAS</a:t>
            </a:r>
          </a:p>
        </p:txBody>
      </p:sp>
      <p:pic>
        <p:nvPicPr>
          <p:cNvPr id="6" name="Picture 5">
            <a:extLst>
              <a:ext uri="{FF2B5EF4-FFF2-40B4-BE49-F238E27FC236}">
                <a16:creationId xmlns:a16="http://schemas.microsoft.com/office/drawing/2014/main" id="{1E82D642-6CFE-C3A5-C717-A66AE02C3036}"/>
              </a:ext>
            </a:extLst>
          </p:cNvPr>
          <p:cNvPicPr>
            <a:picLocks noChangeAspect="1"/>
          </p:cNvPicPr>
          <p:nvPr/>
        </p:nvPicPr>
        <p:blipFill>
          <a:blip r:embed="rId2"/>
          <a:stretch>
            <a:fillRect/>
          </a:stretch>
        </p:blipFill>
        <p:spPr>
          <a:xfrm>
            <a:off x="3796838" y="3384886"/>
            <a:ext cx="2931213" cy="1365770"/>
          </a:xfrm>
          <a:prstGeom prst="rect">
            <a:avLst/>
          </a:prstGeom>
        </p:spPr>
      </p:pic>
    </p:spTree>
    <p:extLst>
      <p:ext uri="{BB962C8B-B14F-4D97-AF65-F5344CB8AC3E}">
        <p14:creationId xmlns:p14="http://schemas.microsoft.com/office/powerpoint/2010/main" val="3507902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Wappoo-small.jpg"/>
          <p:cNvPicPr>
            <a:picLocks noChangeAspect="1"/>
          </p:cNvPicPr>
          <p:nvPr/>
        </p:nvPicPr>
        <p:blipFill>
          <a:blip r:embed="rId3"/>
          <a:stretch>
            <a:fillRect/>
          </a:stretch>
        </p:blipFill>
        <p:spPr>
          <a:xfrm>
            <a:off x="0" y="0"/>
            <a:ext cx="9144000" cy="6855693"/>
          </a:xfrm>
          <a:prstGeom prst="rect">
            <a:avLst/>
          </a:prstGeom>
        </p:spPr>
      </p:pic>
      <p:sp>
        <p:nvSpPr>
          <p:cNvPr id="7" name="TextBox 6"/>
          <p:cNvSpPr txBox="1"/>
          <p:nvPr/>
        </p:nvSpPr>
        <p:spPr>
          <a:xfrm>
            <a:off x="1740515" y="4410727"/>
            <a:ext cx="5811953" cy="553998"/>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342892"/>
            <a:r>
              <a:rPr lang="en-US" sz="3000" i="1" dirty="0" err="1">
                <a:solidFill>
                  <a:prstClr val="black"/>
                </a:solidFill>
                <a:latin typeface="Arial" charset="0"/>
                <a:ea typeface="Arial" charset="0"/>
                <a:cs typeface="Arial" charset="0"/>
              </a:rPr>
              <a:t>Gracilaria</a:t>
            </a:r>
            <a:r>
              <a:rPr lang="en-US" sz="3000" i="1" dirty="0">
                <a:solidFill>
                  <a:prstClr val="black"/>
                </a:solidFill>
                <a:latin typeface="Arial" charset="0"/>
                <a:ea typeface="Arial" charset="0"/>
                <a:cs typeface="Arial" charset="0"/>
              </a:rPr>
              <a:t> </a:t>
            </a:r>
            <a:r>
              <a:rPr lang="en-US" sz="3000" i="1" dirty="0" err="1">
                <a:solidFill>
                  <a:prstClr val="black"/>
                </a:solidFill>
                <a:latin typeface="Arial" charset="0"/>
                <a:ea typeface="Arial" charset="0"/>
                <a:cs typeface="Arial" charset="0"/>
              </a:rPr>
              <a:t>vermiculophylla</a:t>
            </a:r>
            <a:endParaRPr lang="en-US" sz="3000" i="1"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171644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p:txBody>
      </p:sp>
      <p:pic>
        <p:nvPicPr>
          <p:cNvPr id="6" name="Picture 2">
            <a:extLst>
              <a:ext uri="{FF2B5EF4-FFF2-40B4-BE49-F238E27FC236}">
                <a16:creationId xmlns:a16="http://schemas.microsoft.com/office/drawing/2014/main" id="{4F0E90F1-9568-DCE9-9222-4AF706B2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9" y="1401107"/>
            <a:ext cx="5822052" cy="34932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DDA92C-3B2F-D93F-769A-ACC2FCDE33E3}"/>
              </a:ext>
            </a:extLst>
          </p:cNvPr>
          <p:cNvSpPr txBox="1"/>
          <p:nvPr/>
        </p:nvSpPr>
        <p:spPr>
          <a:xfrm>
            <a:off x="199737" y="4024013"/>
            <a:ext cx="2248821" cy="830997"/>
          </a:xfrm>
          <a:prstGeom prst="rect">
            <a:avLst/>
          </a:prstGeom>
          <a:solidFill>
            <a:schemeClr val="bg1"/>
          </a:solidFill>
          <a:ln>
            <a:solidFill>
              <a:schemeClr val="tx1"/>
            </a:solidFill>
          </a:ln>
        </p:spPr>
        <p:txBody>
          <a:bodyPr wrap="none" rtlCol="0">
            <a:spAutoFit/>
          </a:bodyPr>
          <a:lstStyle/>
          <a:p>
            <a:r>
              <a:rPr lang="en-US" sz="1600" i="1" dirty="0">
                <a:latin typeface="Optima" panose="02000503060000020004" pitchFamily="2" charset="0"/>
                <a:cs typeface="Arial" panose="020B0604020202020204" pitchFamily="34" charset="0"/>
              </a:rPr>
              <a:t>C. gigas </a:t>
            </a:r>
            <a:r>
              <a:rPr lang="en-US" sz="1600" dirty="0">
                <a:latin typeface="Optima" panose="02000503060000020004" pitchFamily="2" charset="0"/>
                <a:cs typeface="Arial" panose="020B0604020202020204" pitchFamily="34" charset="0"/>
              </a:rPr>
              <a:t>aquaculture</a:t>
            </a:r>
            <a:endParaRPr lang="en-US" sz="1600" i="1" dirty="0">
              <a:latin typeface="Optima" panose="02000503060000020004" pitchFamily="2" charset="0"/>
              <a:cs typeface="Arial" panose="020B0604020202020204" pitchFamily="34" charset="0"/>
            </a:endParaRPr>
          </a:p>
          <a:p>
            <a:r>
              <a:rPr lang="en-US" sz="1600" dirty="0">
                <a:latin typeface="Optima" panose="02000503060000020004" pitchFamily="2" charset="0"/>
                <a:cs typeface="Arial" panose="020B0604020202020204" pitchFamily="34" charset="0"/>
              </a:rPr>
              <a:t>- $1.2 Billion per year</a:t>
            </a:r>
          </a:p>
          <a:p>
            <a:r>
              <a:rPr lang="en-US" sz="1600" dirty="0">
                <a:latin typeface="Optima" panose="02000503060000020004" pitchFamily="2" charset="0"/>
                <a:cs typeface="Arial" panose="020B0604020202020204" pitchFamily="34" charset="0"/>
              </a:rPr>
              <a:t>- 644,000 tons per year</a:t>
            </a:r>
          </a:p>
        </p:txBody>
      </p:sp>
      <p:sp>
        <p:nvSpPr>
          <p:cNvPr id="7" name="TextBox 6">
            <a:extLst>
              <a:ext uri="{FF2B5EF4-FFF2-40B4-BE49-F238E27FC236}">
                <a16:creationId xmlns:a16="http://schemas.microsoft.com/office/drawing/2014/main" id="{C1B4671B-222F-AED7-7965-719F726FFD0D}"/>
              </a:ext>
            </a:extLst>
          </p:cNvPr>
          <p:cNvSpPr txBox="1"/>
          <p:nvPr/>
        </p:nvSpPr>
        <p:spPr>
          <a:xfrm>
            <a:off x="4572000" y="4485678"/>
            <a:ext cx="1011302" cy="338554"/>
          </a:xfrm>
          <a:prstGeom prst="rect">
            <a:avLst/>
          </a:prstGeom>
          <a:noFill/>
        </p:spPr>
        <p:txBody>
          <a:bodyPr wrap="none" rtlCol="0">
            <a:spAutoFit/>
          </a:bodyPr>
          <a:lstStyle/>
          <a:p>
            <a:r>
              <a:rPr lang="en-US" sz="1600" dirty="0">
                <a:solidFill>
                  <a:schemeClr val="bg1"/>
                </a:solidFill>
              </a:rPr>
              <a:t>Eric </a:t>
            </a:r>
            <a:r>
              <a:rPr lang="en-US" sz="1600" dirty="0" err="1">
                <a:solidFill>
                  <a:schemeClr val="bg1"/>
                </a:solidFill>
              </a:rPr>
              <a:t>Pante</a:t>
            </a:r>
            <a:endParaRPr lang="en-US" sz="1600" dirty="0">
              <a:solidFill>
                <a:schemeClr val="bg1"/>
              </a:solidFill>
            </a:endParaRPr>
          </a:p>
        </p:txBody>
      </p:sp>
    </p:spTree>
    <p:extLst>
      <p:ext uri="{BB962C8B-B14F-4D97-AF65-F5344CB8AC3E}">
        <p14:creationId xmlns:p14="http://schemas.microsoft.com/office/powerpoint/2010/main" val="1787129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BCDC-FBAF-0667-1072-DF641B00F6D9}"/>
              </a:ext>
            </a:extLst>
          </p:cNvPr>
          <p:cNvSpPr>
            <a:spLocks noGrp="1"/>
          </p:cNvSpPr>
          <p:nvPr>
            <p:ph type="title"/>
          </p:nvPr>
        </p:nvSpPr>
        <p:spPr/>
        <p:txBody>
          <a:bodyPr>
            <a:normAutofit fontScale="90000"/>
          </a:bodyPr>
          <a:lstStyle/>
          <a:p>
            <a:r>
              <a:rPr lang="en-US" dirty="0"/>
              <a:t>ICOADS ship log data - https://</a:t>
            </a:r>
            <a:r>
              <a:rPr lang="en-US" dirty="0" err="1"/>
              <a:t>icoads.noaa.gov</a:t>
            </a:r>
            <a:br>
              <a:rPr lang="en-US" dirty="0"/>
            </a:br>
            <a:endParaRPr lang="en-US" dirty="0"/>
          </a:p>
        </p:txBody>
      </p:sp>
      <p:sp>
        <p:nvSpPr>
          <p:cNvPr id="3" name="Content Placeholder 2">
            <a:extLst>
              <a:ext uri="{FF2B5EF4-FFF2-40B4-BE49-F238E27FC236}">
                <a16:creationId xmlns:a16="http://schemas.microsoft.com/office/drawing/2014/main" id="{B7765EBE-68BE-9185-B3E6-4BAF6976DE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921807-3FAE-F7DE-DCC5-ACCF3B8533A8}"/>
              </a:ext>
            </a:extLst>
          </p:cNvPr>
          <p:cNvPicPr>
            <a:picLocks noChangeAspect="1"/>
          </p:cNvPicPr>
          <p:nvPr/>
        </p:nvPicPr>
        <p:blipFill>
          <a:blip r:embed="rId3"/>
          <a:stretch>
            <a:fillRect/>
          </a:stretch>
        </p:blipFill>
        <p:spPr>
          <a:xfrm>
            <a:off x="685800" y="779096"/>
            <a:ext cx="7051431" cy="3993634"/>
          </a:xfrm>
          <a:prstGeom prst="rect">
            <a:avLst/>
          </a:prstGeom>
        </p:spPr>
      </p:pic>
    </p:spTree>
    <p:extLst>
      <p:ext uri="{BB962C8B-B14F-4D97-AF65-F5344CB8AC3E}">
        <p14:creationId xmlns:p14="http://schemas.microsoft.com/office/powerpoint/2010/main" val="845736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9949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C374D-5B07-06FE-3FED-0C122CC918FD}"/>
              </a:ext>
            </a:extLst>
          </p:cNvPr>
          <p:cNvPicPr>
            <a:picLocks noChangeAspect="1"/>
          </p:cNvPicPr>
          <p:nvPr/>
        </p:nvPicPr>
        <p:blipFill>
          <a:blip r:embed="rId2"/>
          <a:stretch>
            <a:fillRect/>
          </a:stretch>
        </p:blipFill>
        <p:spPr>
          <a:xfrm>
            <a:off x="290241" y="0"/>
            <a:ext cx="3686718" cy="5143500"/>
          </a:xfrm>
          <a:prstGeom prst="rect">
            <a:avLst/>
          </a:prstGeom>
        </p:spPr>
      </p:pic>
      <p:sp>
        <p:nvSpPr>
          <p:cNvPr id="5" name="TextBox 4">
            <a:extLst>
              <a:ext uri="{FF2B5EF4-FFF2-40B4-BE49-F238E27FC236}">
                <a16:creationId xmlns:a16="http://schemas.microsoft.com/office/drawing/2014/main" id="{F2DA2EAA-612E-4471-42B6-4B9E273A26BF}"/>
              </a:ext>
            </a:extLst>
          </p:cNvPr>
          <p:cNvSpPr txBox="1"/>
          <p:nvPr/>
        </p:nvSpPr>
        <p:spPr>
          <a:xfrm>
            <a:off x="7490372" y="4774168"/>
            <a:ext cx="1363387" cy="369332"/>
          </a:xfrm>
          <a:prstGeom prst="rect">
            <a:avLst/>
          </a:prstGeom>
          <a:noFill/>
        </p:spPr>
        <p:txBody>
          <a:bodyPr wrap="none" rtlCol="0">
            <a:spAutoFit/>
          </a:bodyPr>
          <a:lstStyle/>
          <a:p>
            <a:r>
              <a:rPr lang="en-US" dirty="0"/>
              <a:t>Barrett 1963</a:t>
            </a:r>
          </a:p>
        </p:txBody>
      </p:sp>
      <p:pic>
        <p:nvPicPr>
          <p:cNvPr id="6" name="Picture 5">
            <a:extLst>
              <a:ext uri="{FF2B5EF4-FFF2-40B4-BE49-F238E27FC236}">
                <a16:creationId xmlns:a16="http://schemas.microsoft.com/office/drawing/2014/main" id="{E367E30D-83E2-2784-E9B9-E5BB5351C49B}"/>
              </a:ext>
            </a:extLst>
          </p:cNvPr>
          <p:cNvPicPr>
            <a:picLocks noChangeAspect="1"/>
          </p:cNvPicPr>
          <p:nvPr/>
        </p:nvPicPr>
        <p:blipFill>
          <a:blip r:embed="rId3"/>
          <a:stretch>
            <a:fillRect/>
          </a:stretch>
        </p:blipFill>
        <p:spPr>
          <a:xfrm>
            <a:off x="4194052" y="136634"/>
            <a:ext cx="4659707" cy="4519448"/>
          </a:xfrm>
          <a:prstGeom prst="rect">
            <a:avLst/>
          </a:prstGeom>
        </p:spPr>
      </p:pic>
    </p:spTree>
    <p:extLst>
      <p:ext uri="{BB962C8B-B14F-4D97-AF65-F5344CB8AC3E}">
        <p14:creationId xmlns:p14="http://schemas.microsoft.com/office/powerpoint/2010/main" val="2493544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39C9E-05AF-1673-DA67-46A1092647FD}"/>
              </a:ext>
            </a:extLst>
          </p:cNvPr>
          <p:cNvPicPr>
            <a:picLocks noChangeAspect="1"/>
          </p:cNvPicPr>
          <p:nvPr/>
        </p:nvPicPr>
        <p:blipFill>
          <a:blip r:embed="rId3"/>
          <a:stretch>
            <a:fillRect/>
          </a:stretch>
        </p:blipFill>
        <p:spPr>
          <a:xfrm>
            <a:off x="1028700" y="139700"/>
            <a:ext cx="7086600" cy="4864100"/>
          </a:xfrm>
          <a:prstGeom prst="rect">
            <a:avLst/>
          </a:prstGeom>
        </p:spPr>
      </p:pic>
      <p:sp>
        <p:nvSpPr>
          <p:cNvPr id="5" name="TextBox 4">
            <a:extLst>
              <a:ext uri="{FF2B5EF4-FFF2-40B4-BE49-F238E27FC236}">
                <a16:creationId xmlns:a16="http://schemas.microsoft.com/office/drawing/2014/main" id="{1AEC5916-9C3D-A228-52CA-D5D417C437EB}"/>
              </a:ext>
            </a:extLst>
          </p:cNvPr>
          <p:cNvSpPr txBox="1"/>
          <p:nvPr/>
        </p:nvSpPr>
        <p:spPr>
          <a:xfrm>
            <a:off x="7089058" y="4041058"/>
            <a:ext cx="1753172" cy="369332"/>
          </a:xfrm>
          <a:prstGeom prst="rect">
            <a:avLst/>
          </a:prstGeom>
          <a:noFill/>
        </p:spPr>
        <p:txBody>
          <a:bodyPr wrap="none" rtlCol="0">
            <a:spAutoFit/>
          </a:bodyPr>
          <a:lstStyle/>
          <a:p>
            <a:r>
              <a:rPr lang="en-US" dirty="0"/>
              <a:t>Colors for the PC</a:t>
            </a:r>
          </a:p>
        </p:txBody>
      </p:sp>
    </p:spTree>
    <p:extLst>
      <p:ext uri="{BB962C8B-B14F-4D97-AF65-F5344CB8AC3E}">
        <p14:creationId xmlns:p14="http://schemas.microsoft.com/office/powerpoint/2010/main" val="2822599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40"/>
            <a:ext cx="3457181" cy="1907470"/>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1634" y="905549"/>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21014" y="91708"/>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166936" y="521071"/>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pic>
        <p:nvPicPr>
          <p:cNvPr id="10" name="Picture 9">
            <a:extLst>
              <a:ext uri="{FF2B5EF4-FFF2-40B4-BE49-F238E27FC236}">
                <a16:creationId xmlns:a16="http://schemas.microsoft.com/office/drawing/2014/main" id="{7E26B1C3-CFA2-7986-8345-EF76FEE244A1}"/>
              </a:ext>
            </a:extLst>
          </p:cNvPr>
          <p:cNvPicPr>
            <a:picLocks noChangeAspect="1"/>
          </p:cNvPicPr>
          <p:nvPr/>
        </p:nvPicPr>
        <p:blipFill>
          <a:blip r:embed="rId3"/>
          <a:stretch>
            <a:fillRect/>
          </a:stretch>
        </p:blipFill>
        <p:spPr>
          <a:xfrm>
            <a:off x="786580" y="2036628"/>
            <a:ext cx="7772400" cy="2861890"/>
          </a:xfrm>
          <a:prstGeom prst="rect">
            <a:avLst/>
          </a:prstGeom>
        </p:spPr>
      </p:pic>
    </p:spTree>
    <p:extLst>
      <p:ext uri="{BB962C8B-B14F-4D97-AF65-F5344CB8AC3E}">
        <p14:creationId xmlns:p14="http://schemas.microsoft.com/office/powerpoint/2010/main" val="2332830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2AC1-46E8-7755-B9B0-613523E8B6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98FB89-B01C-626F-70E3-A4858C724BA6}"/>
              </a:ext>
            </a:extLst>
          </p:cNvPr>
          <p:cNvSpPr>
            <a:spLocks noGrp="1"/>
          </p:cNvSpPr>
          <p:nvPr>
            <p:ph idx="1"/>
          </p:nvPr>
        </p:nvSpPr>
        <p:spPr/>
        <p:txBody>
          <a:bodyPr>
            <a:normAutofit fontScale="92500" lnSpcReduction="10000"/>
          </a:bodyPr>
          <a:lstStyle/>
          <a:p>
            <a:r>
              <a:rPr lang="en-US" dirty="0"/>
              <a:t>Biological invasions are a major driver of ecosystem degradation. The number of invasive alien species is increasing rapidly with no evidence that either the rate of species introduction or the emergence of new invasive species is slowing down. </a:t>
            </a:r>
            <a:r>
              <a:rPr lang="en-US" dirty="0" err="1"/>
              <a:t>Pyšek</a:t>
            </a:r>
            <a:r>
              <a:rPr lang="en-US" dirty="0"/>
              <a:t> et al 2020 Biological Review</a:t>
            </a:r>
          </a:p>
          <a:p>
            <a:r>
              <a:rPr lang="en-US" dirty="0"/>
              <a:t>One  critical  piece  of  the  puzzle  in  the  understanding of  biological  invasions  is  an  understanding  of  the  his- tory  of  the  invasion  process,  including  the geographical pathways   followed   by   the   founders   of   the   invading populations.  Indeed,  the  genetic  variability  of  invading populations,  in  terms  of  both  molecular  and  </a:t>
            </a:r>
            <a:r>
              <a:rPr lang="en-US" dirty="0" err="1"/>
              <a:t>quantita</a:t>
            </a:r>
            <a:r>
              <a:rPr lang="en-US" dirty="0"/>
              <a:t>- </a:t>
            </a:r>
            <a:r>
              <a:rPr lang="en-US" dirty="0" err="1"/>
              <a:t>tive</a:t>
            </a:r>
            <a:r>
              <a:rPr lang="en-US" dirty="0"/>
              <a:t>  traits,  depends  on  the  history  of  their  populations of  origin  and  the  historical  and  demographical  features of  their  introduction. </a:t>
            </a:r>
            <a:r>
              <a:rPr lang="en-US" dirty="0" err="1"/>
              <a:t>Estoup</a:t>
            </a:r>
            <a:r>
              <a:rPr lang="en-US" dirty="0"/>
              <a:t> and </a:t>
            </a:r>
            <a:r>
              <a:rPr lang="en-US" dirty="0" err="1"/>
              <a:t>Guillemaud</a:t>
            </a:r>
            <a:r>
              <a:rPr lang="en-US" dirty="0"/>
              <a:t> 2010 ME.</a:t>
            </a:r>
          </a:p>
        </p:txBody>
      </p:sp>
    </p:spTree>
    <p:extLst>
      <p:ext uri="{BB962C8B-B14F-4D97-AF65-F5344CB8AC3E}">
        <p14:creationId xmlns:p14="http://schemas.microsoft.com/office/powerpoint/2010/main" val="280545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8070149" y="4764039"/>
            <a:ext cx="1290161" cy="276999"/>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Troost 2010</a:t>
            </a:r>
            <a:endParaRPr lang="en-US" sz="1200" dirty="0">
              <a:latin typeface="Optima" panose="02000503060000020004" pitchFamily="2" charset="0"/>
            </a:endParaRPr>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F0D605-4448-652D-13F4-860D4E8846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2441831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966903" y="535203"/>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368646" y="982908"/>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4310329" y="2412523"/>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5708384" y="1477978"/>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047875" cy="923330"/>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7" y="755009"/>
            <a:ext cx="3037717"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Optima" panose="02000503060000020004" pitchFamily="2"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ea typeface="Arial" panose="020B0604020202020204" pitchFamily="34" charset="0"/>
                <a:cs typeface="Arial" panose="020B0604020202020204" pitchFamily="34" charset="0"/>
              </a:rPr>
              <a:t>An important </a:t>
            </a:r>
            <a:r>
              <a:rPr lang="en-US" sz="1800" dirty="0">
                <a:effectLst/>
                <a:latin typeface="Optima" panose="02000503060000020004" pitchFamily="2" charset="0"/>
                <a:ea typeface="Arial" panose="020B0604020202020204" pitchFamily="34" charset="0"/>
                <a:cs typeface="Arial" panose="020B0604020202020204" pitchFamily="34" charset="0"/>
              </a:rPr>
              <a:t>vector for nonnative marine and estuarine species*</a:t>
            </a:r>
            <a:endParaRPr lang="en-US" dirty="0">
              <a:latin typeface="Optima" panose="02000503060000020004" pitchFamily="2"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sp>
        <p:nvSpPr>
          <p:cNvPr id="7" name="TextBox 6">
            <a:extLst>
              <a:ext uri="{FF2B5EF4-FFF2-40B4-BE49-F238E27FC236}">
                <a16:creationId xmlns:a16="http://schemas.microsoft.com/office/drawing/2014/main" id="{14FC8E7A-6DC2-CF8F-CDCD-52635402E05B}"/>
              </a:ext>
            </a:extLst>
          </p:cNvPr>
          <p:cNvSpPr txBox="1"/>
          <p:nvPr/>
        </p:nvSpPr>
        <p:spPr>
          <a:xfrm>
            <a:off x="126027" y="4621196"/>
            <a:ext cx="2335896" cy="507831"/>
          </a:xfrm>
          <a:prstGeom prst="rect">
            <a:avLst/>
          </a:prstGeom>
          <a:noFill/>
        </p:spPr>
        <p:txBody>
          <a:bodyPr wrap="none" rtlCol="0">
            <a:spAutoFit/>
          </a:bodyPr>
          <a:lstStyle/>
          <a:p>
            <a:pPr defTabSz="342892"/>
            <a:r>
              <a:rPr lang="en-US" sz="1350" dirty="0">
                <a:solidFill>
                  <a:schemeClr val="bg1">
                    <a:lumMod val="50000"/>
                  </a:schemeClr>
                </a:solidFill>
                <a:latin typeface="Optima" panose="02000503060000020004" pitchFamily="2" charset="0"/>
              </a:rPr>
              <a:t>Professor </a:t>
            </a:r>
            <a:r>
              <a:rPr lang="en-US" sz="1350" dirty="0" err="1">
                <a:solidFill>
                  <a:schemeClr val="bg1">
                    <a:lumMod val="50000"/>
                  </a:schemeClr>
                </a:solidFill>
                <a:latin typeface="Optima" panose="02000503060000020004" pitchFamily="2" charset="0"/>
              </a:rPr>
              <a:t>Yasuyuki</a:t>
            </a:r>
            <a:r>
              <a:rPr lang="en-US" sz="1350" dirty="0">
                <a:solidFill>
                  <a:schemeClr val="bg1">
                    <a:lumMod val="50000"/>
                  </a:schemeClr>
                </a:solidFill>
                <a:latin typeface="Optima" panose="02000503060000020004" pitchFamily="2" charset="0"/>
              </a:rPr>
              <a:t> Koike </a:t>
            </a:r>
          </a:p>
          <a:p>
            <a:pPr defTabSz="342892"/>
            <a:r>
              <a:rPr lang="en-US" sz="1350" dirty="0">
                <a:solidFill>
                  <a:schemeClr val="bg1">
                    <a:lumMod val="50000"/>
                  </a:schemeClr>
                </a:solidFill>
                <a:latin typeface="Optima" panose="02000503060000020004" pitchFamily="2" charset="0"/>
              </a:rPr>
              <a:t>Oyster World Congress 2012</a:t>
            </a:r>
          </a:p>
        </p:txBody>
      </p:sp>
      <p:pic>
        <p:nvPicPr>
          <p:cNvPr id="8" name="Picture 7" descr="koike2.png">
            <a:extLst>
              <a:ext uri="{FF2B5EF4-FFF2-40B4-BE49-F238E27FC236}">
                <a16:creationId xmlns:a16="http://schemas.microsoft.com/office/drawing/2014/main" id="{5BA6B7A4-9CC9-4C16-0108-E7B046FA9F88}"/>
              </a:ext>
            </a:extLst>
          </p:cNvPr>
          <p:cNvPicPr>
            <a:picLocks noChangeAspect="1"/>
          </p:cNvPicPr>
          <p:nvPr/>
        </p:nvPicPr>
        <p:blipFill rotWithShape="1">
          <a:blip r:embed="rId2">
            <a:extLst>
              <a:ext uri="{28A0092B-C50C-407E-A947-70E740481C1C}">
                <a14:useLocalDpi xmlns:a14="http://schemas.microsoft.com/office/drawing/2010/main" val="0"/>
              </a:ext>
            </a:extLst>
          </a:blip>
          <a:srcRect l="4056" t="55174" r="53530" b="7728"/>
          <a:stretch/>
        </p:blipFill>
        <p:spPr>
          <a:xfrm>
            <a:off x="384760" y="1294409"/>
            <a:ext cx="5030388" cy="3213294"/>
          </a:xfrm>
          <a:prstGeom prst="rect">
            <a:avLst/>
          </a:prstGeom>
          <a:ln>
            <a:solidFill>
              <a:schemeClr val="tx1"/>
            </a:solidFill>
          </a:ln>
        </p:spPr>
      </p:pic>
    </p:spTree>
    <p:extLst>
      <p:ext uri="{BB962C8B-B14F-4D97-AF65-F5344CB8AC3E}">
        <p14:creationId xmlns:p14="http://schemas.microsoft.com/office/powerpoint/2010/main" val="3739873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EF6C2F-9906-4F89-9B4F-598E9F344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1821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12CD6-A76F-439F-9C98-C0211D8FD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2112"/>
            <a:ext cx="9144000" cy="19613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4C7211-C00E-EEFE-13AB-8722994B3B3D}"/>
              </a:ext>
            </a:extLst>
          </p:cNvPr>
          <p:cNvPicPr>
            <a:picLocks noChangeAspect="1"/>
          </p:cNvPicPr>
          <p:nvPr/>
        </p:nvPicPr>
        <p:blipFill rotWithShape="1">
          <a:blip r:embed="rId2"/>
          <a:srcRect t="11796"/>
          <a:stretch/>
        </p:blipFill>
        <p:spPr>
          <a:xfrm>
            <a:off x="192987" y="167813"/>
            <a:ext cx="5961369" cy="2936598"/>
          </a:xfrm>
          <a:prstGeom prst="rect">
            <a:avLst/>
          </a:prstGeom>
        </p:spPr>
      </p:pic>
      <p:pic>
        <p:nvPicPr>
          <p:cNvPr id="4" name="Picture 3">
            <a:extLst>
              <a:ext uri="{FF2B5EF4-FFF2-40B4-BE49-F238E27FC236}">
                <a16:creationId xmlns:a16="http://schemas.microsoft.com/office/drawing/2014/main" id="{AB3C3690-6D43-EA8A-F8B9-290B7F2565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6218352" y="167813"/>
            <a:ext cx="2383967" cy="1641298"/>
          </a:xfrm>
          <a:prstGeom prst="rect">
            <a:avLst/>
          </a:prstGeom>
        </p:spPr>
      </p:pic>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192988" y="3665720"/>
            <a:ext cx="8515350" cy="994172"/>
          </a:xfrm>
        </p:spPr>
        <p:txBody>
          <a:bodyPr vert="horz" lIns="91440" tIns="45720" rIns="91440" bIns="45720" rtlCol="0" anchor="ctr">
            <a:noAutofit/>
          </a:bodyPr>
          <a:lstStyle/>
          <a:p>
            <a:pPr defTabSz="914400">
              <a:lnSpc>
                <a:spcPct val="90000"/>
              </a:lnSpc>
            </a:pPr>
            <a:r>
              <a:rPr lang="en-US" sz="3600" i="1" kern="1200" dirty="0">
                <a:solidFill>
                  <a:schemeClr val="tx1"/>
                </a:solidFill>
                <a:latin typeface="Optima" panose="02000503060000020004" pitchFamily="2" charset="0"/>
              </a:rPr>
              <a:t>Historical record of introductions </a:t>
            </a:r>
            <a:r>
              <a:rPr lang="en-US" sz="3600" i="1" dirty="0">
                <a:latin typeface="Optima" panose="02000503060000020004" pitchFamily="2" charset="0"/>
              </a:rPr>
              <a:t>is </a:t>
            </a:r>
            <a:r>
              <a:rPr lang="en-US" sz="3600" i="1" kern="1200" dirty="0">
                <a:solidFill>
                  <a:schemeClr val="tx1"/>
                </a:solidFill>
                <a:latin typeface="Optima" panose="02000503060000020004" pitchFamily="2" charset="0"/>
              </a:rPr>
              <a:t>extensive but not confirmed</a:t>
            </a:r>
          </a:p>
        </p:txBody>
      </p:sp>
      <p:sp>
        <p:nvSpPr>
          <p:cNvPr id="8" name="TextBox 7">
            <a:extLst>
              <a:ext uri="{FF2B5EF4-FFF2-40B4-BE49-F238E27FC236}">
                <a16:creationId xmlns:a16="http://schemas.microsoft.com/office/drawing/2014/main" id="{3AA5E6F9-7234-C45D-8880-E07E70DD33A7}"/>
              </a:ext>
            </a:extLst>
          </p:cNvPr>
          <p:cNvSpPr txBox="1"/>
          <p:nvPr/>
        </p:nvSpPr>
        <p:spPr>
          <a:xfrm>
            <a:off x="5728771" y="1971585"/>
            <a:ext cx="3222241" cy="830997"/>
          </a:xfrm>
          <a:prstGeom prst="rect">
            <a:avLst/>
          </a:prstGeom>
          <a:noFill/>
        </p:spPr>
        <p:txBody>
          <a:bodyPr wrap="square" rtlCol="0">
            <a:spAutoFit/>
          </a:bodyPr>
          <a:lstStyle/>
          <a:p>
            <a:pPr algn="r"/>
            <a:r>
              <a:rPr lang="en-US" sz="2400" dirty="0">
                <a:latin typeface="Optima" panose="02000503060000020004" pitchFamily="2" charset="0"/>
              </a:rPr>
              <a:t>405 Pacific Oyster shipments</a:t>
            </a:r>
          </a:p>
        </p:txBody>
      </p:sp>
      <p:sp>
        <p:nvSpPr>
          <p:cNvPr id="5" name="TextBox 4">
            <a:extLst>
              <a:ext uri="{FF2B5EF4-FFF2-40B4-BE49-F238E27FC236}">
                <a16:creationId xmlns:a16="http://schemas.microsoft.com/office/drawing/2014/main" id="{ED54D32B-3889-D0EF-1C5B-F327ED99B988}"/>
              </a:ext>
            </a:extLst>
          </p:cNvPr>
          <p:cNvSpPr txBox="1"/>
          <p:nvPr/>
        </p:nvSpPr>
        <p:spPr>
          <a:xfrm>
            <a:off x="4481859" y="4765036"/>
            <a:ext cx="4572000" cy="307777"/>
          </a:xfrm>
          <a:prstGeom prst="rect">
            <a:avLst/>
          </a:prstGeom>
          <a:noFill/>
        </p:spPr>
        <p:txBody>
          <a:bodyPr wrap="square">
            <a:spAutoFit/>
          </a:bodyPr>
          <a:lstStyle/>
          <a:p>
            <a:pPr algn="r"/>
            <a:r>
              <a:rPr lang="en-US" sz="1400" dirty="0">
                <a:latin typeface="Optima" panose="02000503060000020004" pitchFamily="2" charset="0"/>
              </a:rPr>
              <a:t>- Compiled by Laney Pound (CofC)</a:t>
            </a:r>
          </a:p>
        </p:txBody>
      </p:sp>
    </p:spTree>
    <p:extLst>
      <p:ext uri="{BB962C8B-B14F-4D97-AF65-F5344CB8AC3E}">
        <p14:creationId xmlns:p14="http://schemas.microsoft.com/office/powerpoint/2010/main" val="1459271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P</a:t>
            </a:r>
            <a:r>
              <a:rPr lang="en-US" sz="2000" dirty="0">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latin typeface="Optima" panose="02000503060000020004" pitchFamily="2" charset="0"/>
                <a:cs typeface="Arial" panose="020B0604020202020204" pitchFamily="34" charset="0"/>
              </a:rPr>
              <a:t>Role of oyster invasions on species introductions</a:t>
            </a:r>
            <a:endParaRPr lang="en-US" sz="2000" i="1" dirty="0">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307946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P</a:t>
            </a:r>
            <a:r>
              <a:rPr lang="en-US" sz="2000" dirty="0">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The invasion history of </a:t>
            </a:r>
            <a:r>
              <a:rPr lang="en-US" sz="2000" dirty="0">
                <a:solidFill>
                  <a:schemeClr val="bg1">
                    <a:lumMod val="85000"/>
                  </a:schemeClr>
                </a:solidFill>
                <a:latin typeface="Optima" panose="02000503060000020004" pitchFamily="2" charset="0"/>
                <a:cs typeface="Arial" panose="020B0604020202020204" pitchFamily="34" charset="0"/>
              </a:rPr>
              <a:t>non-native populations</a:t>
            </a:r>
            <a:endParaRPr lang="en-US" sz="2000" b="0" i="0" u="none" strike="noStrike" dirty="0">
              <a:solidFill>
                <a:schemeClr val="bg1">
                  <a:lumMod val="85000"/>
                </a:schemeClr>
              </a:solidFill>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solidFill>
                  <a:schemeClr val="bg1">
                    <a:lumMod val="85000"/>
                  </a:schemeClr>
                </a:solidFill>
                <a:latin typeface="Optima" panose="02000503060000020004" pitchFamily="2" charset="0"/>
                <a:cs typeface="Arial" panose="020B0604020202020204" pitchFamily="34" charset="0"/>
              </a:rPr>
              <a:t>Role of oyster invasions on species introductions</a:t>
            </a:r>
            <a:endParaRPr lang="en-US" sz="2000" i="1" dirty="0">
              <a:solidFill>
                <a:schemeClr val="bg1">
                  <a:lumMod val="85000"/>
                </a:schemeClr>
              </a:solidFill>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180543853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14150</TotalTime>
  <Words>1722</Words>
  <Application>Microsoft Macintosh PowerPoint</Application>
  <PresentationFormat>On-screen Show (16:9)</PresentationFormat>
  <Paragraphs>224</Paragraphs>
  <Slides>52</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52</vt:i4>
      </vt:variant>
    </vt:vector>
  </HeadingPairs>
  <TitlesOfParts>
    <vt:vector size="64" baseType="lpstr">
      <vt:lpstr>Arial</vt:lpstr>
      <vt:lpstr>Calibri</vt:lpstr>
      <vt:lpstr>Calibri Light</vt:lpstr>
      <vt:lpstr>Code2000</vt:lpstr>
      <vt:lpstr>Lato</vt:lpstr>
      <vt:lpstr>Monaco</vt:lpstr>
      <vt:lpstr>Optima</vt:lpstr>
      <vt:lpstr>Roboto</vt:lpstr>
      <vt:lpstr>Symbol</vt:lpstr>
      <vt:lpstr>Times New Roman</vt:lpstr>
      <vt:lpstr>1_Office Theme</vt:lpstr>
      <vt:lpstr>Office Theme</vt:lpstr>
      <vt:lpstr>The genetic legacy of the deliberate introduction of Pacific oysters</vt:lpstr>
      <vt:lpstr>Importance of identifying vectors and the native sources of introduced species </vt:lpstr>
      <vt:lpstr>The greatest agency of all that spreads marine animals to new quarters of the world must be the business of oyster culture, a very ancient and world-wide craft.  – Charles Elton (1958)</vt:lpstr>
      <vt:lpstr>Crassostrea (Magallana) gigas  Pacific cupped oyster</vt:lpstr>
      <vt:lpstr>Crassostrea (Magallana) gigas  Pacific cupped oyster</vt:lpstr>
      <vt:lpstr>Crassostrea (Magallana) gigas  Pacific cupped oyster</vt:lpstr>
      <vt:lpstr>Historical record of introductions is extensive but not confirmed</vt:lpstr>
      <vt:lpstr>Genetic legacy of Pacific oyster introductions</vt:lpstr>
      <vt:lpstr>Genetic legacy of Pacific oyster introductions</vt:lpstr>
      <vt:lpstr>PowerPoint Presentation</vt:lpstr>
      <vt:lpstr>Genetic differentiation along latitude in Japan FST = 0 to 0.011</vt:lpstr>
      <vt:lpstr>PowerPoint Presentation</vt:lpstr>
      <vt:lpstr>Genetic PC1 correlates with sea surface temperature (SST)</vt:lpstr>
      <vt:lpstr>Genetic PC1 correlates with sea surface temperature (SST) and heterozygosity</vt:lpstr>
      <vt:lpstr>Genetic legacy of Pacific oyster introductions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“Deliberate ecological fitting” of Pacific oysters</vt:lpstr>
      <vt:lpstr>“Deliberate ecological fitting” of Pacific oysters</vt:lpstr>
      <vt:lpstr>A genetic legacy of Pacific oyster introductions</vt:lpstr>
      <vt:lpstr>A genetic legacy of Pacific oyster introductions</vt:lpstr>
      <vt:lpstr>Genetic legacy of Pacific oyster introductions</vt:lpstr>
      <vt:lpstr>PowerPoint Presentation</vt:lpstr>
      <vt:lpstr>Add circlize plots</vt:lpstr>
      <vt:lpstr>PowerPoint Presentation</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(so far)</vt:lpstr>
      <vt:lpstr>PowerPoint Presentation</vt:lpstr>
      <vt:lpstr>PowerPoint Presentation</vt:lpstr>
      <vt:lpstr>ICOADS ship log data - https://icoads.noaa.gov </vt:lpstr>
      <vt:lpstr>PowerPoint Presentation</vt:lpstr>
      <vt:lpstr>PowerPoint Presentation</vt:lpstr>
      <vt:lpstr>PowerPoint Presentation</vt:lpstr>
      <vt:lpstr>PowerPoint Presentation</vt:lpstr>
      <vt:lpstr>Dozens of species that moved with  C. gigas </vt:lpstr>
      <vt:lpstr>PowerPoint Presentation</vt:lpstr>
      <vt:lpstr>PowerPoint Presentation</vt:lpstr>
      <vt:lpstr>G. vermiculophylla distribution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391</cp:revision>
  <dcterms:created xsi:type="dcterms:W3CDTF">2021-01-26T19:14:00Z</dcterms:created>
  <dcterms:modified xsi:type="dcterms:W3CDTF">2022-11-08T14:30:35Z</dcterms:modified>
</cp:coreProperties>
</file>